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Lovelo" charset="1" panose="02000000000000000000"/>
      <p:regular r:id="rId26"/>
    </p:embeddedFont>
    <p:embeddedFont>
      <p:font typeface="Anantason Condensed Bold" charset="1" panose="00000000000000000000"/>
      <p:regular r:id="rId27"/>
    </p:embeddedFont>
    <p:embeddedFont>
      <p:font typeface="Anantason Condensed" charset="1" panose="00000000000000000000"/>
      <p:regular r:id="rId28"/>
    </p:embeddedFont>
    <p:embeddedFont>
      <p:font typeface="Open Sans Bold" charset="1" panose="020B0806030504020204"/>
      <p:regular r:id="rId29"/>
    </p:embeddedFont>
    <p:embeddedFont>
      <p:font typeface="Open Sans" charset="1" panose="020B060603050402020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4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4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44.png" Type="http://schemas.openxmlformats.org/officeDocument/2006/relationships/image"/><Relationship Id="rId5" Target="../media/image45.png" Type="http://schemas.openxmlformats.org/officeDocument/2006/relationships/image"/><Relationship Id="rId6" Target="../media/image46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50.png" Type="http://schemas.openxmlformats.org/officeDocument/2006/relationships/image"/><Relationship Id="rId5" Target="../media/image51.png" Type="http://schemas.openxmlformats.org/officeDocument/2006/relationships/image"/><Relationship Id="rId6" Target="../media/image5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2.pn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56.png" Type="http://schemas.openxmlformats.org/officeDocument/2006/relationships/image"/><Relationship Id="rId7" Target="../media/image57.svg" Type="http://schemas.openxmlformats.org/officeDocument/2006/relationships/image"/><Relationship Id="rId8" Target="../media/image58.png" Type="http://schemas.openxmlformats.org/officeDocument/2006/relationships/image"/><Relationship Id="rId9" Target="../media/image5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12.png" Type="http://schemas.openxmlformats.org/officeDocument/2006/relationships/image"/><Relationship Id="rId5" Target="../media/image1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1117648" cy="10287000"/>
          </a:xfrm>
          <a:custGeom>
            <a:avLst/>
            <a:gdLst/>
            <a:ahLst/>
            <a:cxnLst/>
            <a:rect r="r" b="b" t="t" l="l"/>
            <a:pathLst>
              <a:path h="10287000" w="11117648">
                <a:moveTo>
                  <a:pt x="0" y="0"/>
                </a:moveTo>
                <a:lnTo>
                  <a:pt x="11117648" y="0"/>
                </a:lnTo>
                <a:lnTo>
                  <a:pt x="111176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2" b="-80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386760" y="2057400"/>
            <a:ext cx="11599152" cy="4170112"/>
            <a:chOff x="0" y="0"/>
            <a:chExt cx="3054921" cy="10983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54921" cy="1098301"/>
            </a:xfrm>
            <a:custGeom>
              <a:avLst/>
              <a:gdLst/>
              <a:ahLst/>
              <a:cxnLst/>
              <a:rect r="r" b="b" t="t" l="l"/>
              <a:pathLst>
                <a:path h="1098301" w="3054921">
                  <a:moveTo>
                    <a:pt x="0" y="0"/>
                  </a:moveTo>
                  <a:lnTo>
                    <a:pt x="3054921" y="0"/>
                  </a:lnTo>
                  <a:lnTo>
                    <a:pt x="3054921" y="1098301"/>
                  </a:lnTo>
                  <a:lnTo>
                    <a:pt x="0" y="1098301"/>
                  </a:lnTo>
                  <a:close/>
                </a:path>
              </a:pathLst>
            </a:custGeom>
            <a:solidFill>
              <a:srgbClr val="000000">
                <a:alpha val="6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054921" cy="11364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386760" y="2162175"/>
            <a:ext cx="10376934" cy="1745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3411"/>
              </a:lnSpc>
            </a:pPr>
            <a:r>
              <a:rPr lang="en-US" sz="12192">
                <a:solidFill>
                  <a:srgbClr val="FFE923"/>
                </a:solidFill>
                <a:latin typeface="Lovelo"/>
                <a:ea typeface="Lovelo"/>
                <a:cs typeface="Lovelo"/>
                <a:sym typeface="Lovelo"/>
              </a:rPr>
              <a:t>CURSO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386760" y="3964844"/>
            <a:ext cx="9501034" cy="1506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260"/>
              </a:lnSpc>
              <a:spcBef>
                <a:spcPct val="0"/>
              </a:spcBef>
            </a:pPr>
            <a:r>
              <a:rPr lang="en-US" b="true" sz="6600">
                <a:solidFill>
                  <a:srgbClr val="FFE923"/>
                </a:solidFill>
                <a:latin typeface="Lovelo"/>
                <a:ea typeface="Lovelo"/>
                <a:cs typeface="Lovelo"/>
                <a:sym typeface="Lovelo"/>
              </a:rPr>
              <a:t>ERGONOMIA LABORAL</a:t>
            </a:r>
          </a:p>
          <a:p>
            <a:pPr algn="just">
              <a:lnSpc>
                <a:spcPts val="4620"/>
              </a:lnSpc>
              <a:spcBef>
                <a:spcPct val="0"/>
              </a:spcBef>
            </a:pPr>
            <a:r>
              <a:rPr lang="en-US" b="true" sz="4200">
                <a:solidFill>
                  <a:srgbClr val="FFE923"/>
                </a:solidFill>
                <a:latin typeface="Lovelo"/>
                <a:ea typeface="Lovelo"/>
                <a:cs typeface="Lovelo"/>
                <a:sym typeface="Lovelo"/>
              </a:rPr>
              <a:t>RM 375-2008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24286" y="9606407"/>
            <a:ext cx="5964137" cy="306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9"/>
              </a:lnSpc>
              <a:spcBef>
                <a:spcPct val="0"/>
              </a:spcBef>
            </a:pPr>
            <a:r>
              <a:rPr lang="en-US" b="true" sz="1821">
                <a:solidFill>
                  <a:srgbClr val="202223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PONENTE: ING. RICARDO TEO PRADO CARDENAS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7417" y="199105"/>
            <a:ext cx="6806723" cy="1666096"/>
            <a:chOff x="0" y="0"/>
            <a:chExt cx="1792717" cy="43880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92717" cy="438807"/>
            </a:xfrm>
            <a:custGeom>
              <a:avLst/>
              <a:gdLst/>
              <a:ahLst/>
              <a:cxnLst/>
              <a:rect r="r" b="b" t="t" l="l"/>
              <a:pathLst>
                <a:path h="438807" w="1792717">
                  <a:moveTo>
                    <a:pt x="0" y="0"/>
                  </a:moveTo>
                  <a:lnTo>
                    <a:pt x="1792717" y="0"/>
                  </a:lnTo>
                  <a:lnTo>
                    <a:pt x="1792717" y="438807"/>
                  </a:lnTo>
                  <a:lnTo>
                    <a:pt x="0" y="438807"/>
                  </a:lnTo>
                  <a:close/>
                </a:path>
              </a:pathLst>
            </a:custGeom>
            <a:solidFill>
              <a:srgbClr val="51E7F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792717" cy="476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573146" y="797888"/>
            <a:ext cx="3122321" cy="2861457"/>
            <a:chOff x="0" y="0"/>
            <a:chExt cx="872849" cy="79992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72849" cy="799924"/>
            </a:xfrm>
            <a:custGeom>
              <a:avLst/>
              <a:gdLst/>
              <a:ahLst/>
              <a:cxnLst/>
              <a:rect r="r" b="b" t="t" l="l"/>
              <a:pathLst>
                <a:path h="799924" w="872849">
                  <a:moveTo>
                    <a:pt x="436425" y="0"/>
                  </a:moveTo>
                  <a:cubicBezTo>
                    <a:pt x="195394" y="0"/>
                    <a:pt x="0" y="179069"/>
                    <a:pt x="0" y="399962"/>
                  </a:cubicBezTo>
                  <a:cubicBezTo>
                    <a:pt x="0" y="620855"/>
                    <a:pt x="195394" y="799924"/>
                    <a:pt x="436425" y="799924"/>
                  </a:cubicBezTo>
                  <a:cubicBezTo>
                    <a:pt x="677455" y="799924"/>
                    <a:pt x="872849" y="620855"/>
                    <a:pt x="872849" y="399962"/>
                  </a:cubicBezTo>
                  <a:cubicBezTo>
                    <a:pt x="872849" y="179069"/>
                    <a:pt x="677455" y="0"/>
                    <a:pt x="436425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81830" y="46418"/>
              <a:ext cx="709190" cy="678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El mobiliario debe estar  diseñado o adaptado para esta postura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286768" y="2834213"/>
            <a:ext cx="3268299" cy="2850271"/>
            <a:chOff x="0" y="0"/>
            <a:chExt cx="1485429" cy="129543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85429" cy="1295437"/>
            </a:xfrm>
            <a:custGeom>
              <a:avLst/>
              <a:gdLst/>
              <a:ahLst/>
              <a:cxnLst/>
              <a:rect r="r" b="b" t="t" l="l"/>
              <a:pathLst>
                <a:path h="1295437" w="1485429">
                  <a:moveTo>
                    <a:pt x="742715" y="0"/>
                  </a:moveTo>
                  <a:cubicBezTo>
                    <a:pt x="332525" y="0"/>
                    <a:pt x="0" y="289993"/>
                    <a:pt x="0" y="647719"/>
                  </a:cubicBezTo>
                  <a:cubicBezTo>
                    <a:pt x="0" y="1005443"/>
                    <a:pt x="332525" y="1295437"/>
                    <a:pt x="742715" y="1295437"/>
                  </a:cubicBezTo>
                  <a:cubicBezTo>
                    <a:pt x="1152904" y="1295437"/>
                    <a:pt x="1485429" y="1005443"/>
                    <a:pt x="1485429" y="647719"/>
                  </a:cubicBezTo>
                  <a:cubicBezTo>
                    <a:pt x="1485429" y="289993"/>
                    <a:pt x="1152904" y="0"/>
                    <a:pt x="742715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39259" y="92872"/>
              <a:ext cx="1206911" cy="10811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El plano de trabajo debe situarse teniendo en cuenta las características de la tarea y las medidas antropométricas de las personas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286768" y="5866192"/>
            <a:ext cx="3268299" cy="2807780"/>
            <a:chOff x="0" y="0"/>
            <a:chExt cx="1485429" cy="127612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85429" cy="1276125"/>
            </a:xfrm>
            <a:custGeom>
              <a:avLst/>
              <a:gdLst/>
              <a:ahLst/>
              <a:cxnLst/>
              <a:rect r="r" b="b" t="t" l="l"/>
              <a:pathLst>
                <a:path h="1276125" w="1485429">
                  <a:moveTo>
                    <a:pt x="742715" y="0"/>
                  </a:moveTo>
                  <a:cubicBezTo>
                    <a:pt x="332525" y="0"/>
                    <a:pt x="0" y="285670"/>
                    <a:pt x="0" y="638062"/>
                  </a:cubicBezTo>
                  <a:cubicBezTo>
                    <a:pt x="0" y="990455"/>
                    <a:pt x="332525" y="1276125"/>
                    <a:pt x="742715" y="1276125"/>
                  </a:cubicBezTo>
                  <a:cubicBezTo>
                    <a:pt x="1152904" y="1276125"/>
                    <a:pt x="1485429" y="990455"/>
                    <a:pt x="1485429" y="638062"/>
                  </a:cubicBezTo>
                  <a:cubicBezTo>
                    <a:pt x="1485429" y="285670"/>
                    <a:pt x="1152904" y="0"/>
                    <a:pt x="742715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39259" y="91062"/>
              <a:ext cx="1206911" cy="10654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El tiempo efectivo de la entrada de datos en computadoras no debe exceder el plazo máximo de 5 horas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573146" y="7394221"/>
            <a:ext cx="3122321" cy="2742086"/>
            <a:chOff x="0" y="0"/>
            <a:chExt cx="1419082" cy="12462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419082" cy="1246267"/>
            </a:xfrm>
            <a:custGeom>
              <a:avLst/>
              <a:gdLst/>
              <a:ahLst/>
              <a:cxnLst/>
              <a:rect r="r" b="b" t="t" l="l"/>
              <a:pathLst>
                <a:path h="1246267" w="1419082">
                  <a:moveTo>
                    <a:pt x="709541" y="0"/>
                  </a:moveTo>
                  <a:cubicBezTo>
                    <a:pt x="317672" y="0"/>
                    <a:pt x="0" y="278986"/>
                    <a:pt x="0" y="623134"/>
                  </a:cubicBezTo>
                  <a:cubicBezTo>
                    <a:pt x="0" y="967281"/>
                    <a:pt x="317672" y="1246267"/>
                    <a:pt x="709541" y="1246267"/>
                  </a:cubicBezTo>
                  <a:cubicBezTo>
                    <a:pt x="1101410" y="1246267"/>
                    <a:pt x="1419082" y="967281"/>
                    <a:pt x="1419082" y="623134"/>
                  </a:cubicBezTo>
                  <a:cubicBezTo>
                    <a:pt x="1419082" y="278986"/>
                    <a:pt x="1101410" y="0"/>
                    <a:pt x="709541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33039" y="88263"/>
              <a:ext cx="1153004" cy="10411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Las actividades en la entrada de datos tendrán como mínimo una pausa de 10 min de descanso por cada 50 min de trabajo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830003" y="5866192"/>
            <a:ext cx="3156553" cy="2807780"/>
            <a:chOff x="0" y="0"/>
            <a:chExt cx="1434641" cy="127612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434641" cy="1276125"/>
            </a:xfrm>
            <a:custGeom>
              <a:avLst/>
              <a:gdLst/>
              <a:ahLst/>
              <a:cxnLst/>
              <a:rect r="r" b="b" t="t" l="l"/>
              <a:pathLst>
                <a:path h="1276125" w="1434641">
                  <a:moveTo>
                    <a:pt x="717320" y="0"/>
                  </a:moveTo>
                  <a:cubicBezTo>
                    <a:pt x="321155" y="0"/>
                    <a:pt x="0" y="285670"/>
                    <a:pt x="0" y="638062"/>
                  </a:cubicBezTo>
                  <a:cubicBezTo>
                    <a:pt x="0" y="990455"/>
                    <a:pt x="321155" y="1276125"/>
                    <a:pt x="717320" y="1276125"/>
                  </a:cubicBezTo>
                  <a:cubicBezTo>
                    <a:pt x="1113485" y="1276125"/>
                    <a:pt x="1434641" y="990455"/>
                    <a:pt x="1434641" y="638062"/>
                  </a:cubicBezTo>
                  <a:cubicBezTo>
                    <a:pt x="1434641" y="285670"/>
                    <a:pt x="1113485" y="0"/>
                    <a:pt x="717320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34498" y="91062"/>
              <a:ext cx="1165646" cy="10654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Se incentivarán los ejercicios de estiramiento en el ambiente laboral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4830003" y="2834213"/>
            <a:ext cx="3156553" cy="2850271"/>
            <a:chOff x="0" y="0"/>
            <a:chExt cx="1434641" cy="129543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4641" cy="1295437"/>
            </a:xfrm>
            <a:custGeom>
              <a:avLst/>
              <a:gdLst/>
              <a:ahLst/>
              <a:cxnLst/>
              <a:rect r="r" b="b" t="t" l="l"/>
              <a:pathLst>
                <a:path h="1295437" w="1434641">
                  <a:moveTo>
                    <a:pt x="717320" y="0"/>
                  </a:moveTo>
                  <a:cubicBezTo>
                    <a:pt x="321155" y="0"/>
                    <a:pt x="0" y="289993"/>
                    <a:pt x="0" y="647719"/>
                  </a:cubicBezTo>
                  <a:cubicBezTo>
                    <a:pt x="0" y="1005443"/>
                    <a:pt x="321155" y="1295437"/>
                    <a:pt x="717320" y="1295437"/>
                  </a:cubicBezTo>
                  <a:cubicBezTo>
                    <a:pt x="1113485" y="1295437"/>
                    <a:pt x="1434641" y="1005443"/>
                    <a:pt x="1434641" y="647719"/>
                  </a:cubicBezTo>
                  <a:cubicBezTo>
                    <a:pt x="1434641" y="289993"/>
                    <a:pt x="1113485" y="0"/>
                    <a:pt x="717320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34498" y="92872"/>
              <a:ext cx="1165646" cy="10811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Todos los empleados asignados a realizar tareas en postura sentada deben recibir una formación e información adecuada en cuanto a técnicas de posicionamiento.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289216" y="5866192"/>
            <a:ext cx="3850365" cy="3850365"/>
          </a:xfrm>
          <a:custGeom>
            <a:avLst/>
            <a:gdLst/>
            <a:ahLst/>
            <a:cxnLst/>
            <a:rect r="r" b="b" t="t" l="l"/>
            <a:pathLst>
              <a:path h="3850365" w="3850365">
                <a:moveTo>
                  <a:pt x="0" y="0"/>
                </a:moveTo>
                <a:lnTo>
                  <a:pt x="3850365" y="0"/>
                </a:lnTo>
                <a:lnTo>
                  <a:pt x="3850365" y="3850366"/>
                </a:lnTo>
                <a:lnTo>
                  <a:pt x="0" y="3850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8362845" y="3765573"/>
            <a:ext cx="3542923" cy="3542923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712" t="0" r="-5083" b="-7796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237417" y="491366"/>
            <a:ext cx="680672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TITULO IV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37417" y="888570"/>
            <a:ext cx="6806723" cy="97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POSICIONAMIENTO POSTURAL EN LOS PUESTOS DE TRABAJO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986556" y="195458"/>
            <a:ext cx="6017209" cy="521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40"/>
              </a:lnSpc>
              <a:spcBef>
                <a:spcPct val="0"/>
              </a:spcBef>
            </a:pPr>
            <a:r>
              <a:rPr lang="en-US" b="true" sz="3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Trabajos de Posición Sentada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7417" y="199105"/>
            <a:ext cx="6806723" cy="1666096"/>
            <a:chOff x="0" y="0"/>
            <a:chExt cx="1792717" cy="43880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92717" cy="438807"/>
            </a:xfrm>
            <a:custGeom>
              <a:avLst/>
              <a:gdLst/>
              <a:ahLst/>
              <a:cxnLst/>
              <a:rect r="r" b="b" t="t" l="l"/>
              <a:pathLst>
                <a:path h="438807" w="1792717">
                  <a:moveTo>
                    <a:pt x="0" y="0"/>
                  </a:moveTo>
                  <a:lnTo>
                    <a:pt x="1792717" y="0"/>
                  </a:lnTo>
                  <a:lnTo>
                    <a:pt x="1792717" y="438807"/>
                  </a:lnTo>
                  <a:lnTo>
                    <a:pt x="0" y="438807"/>
                  </a:lnTo>
                  <a:close/>
                </a:path>
              </a:pathLst>
            </a:custGeom>
            <a:solidFill>
              <a:srgbClr val="51E7F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792717" cy="476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573146" y="797888"/>
            <a:ext cx="3122321" cy="2861457"/>
            <a:chOff x="0" y="0"/>
            <a:chExt cx="872849" cy="79992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72849" cy="799924"/>
            </a:xfrm>
            <a:custGeom>
              <a:avLst/>
              <a:gdLst/>
              <a:ahLst/>
              <a:cxnLst/>
              <a:rect r="r" b="b" t="t" l="l"/>
              <a:pathLst>
                <a:path h="799924" w="872849">
                  <a:moveTo>
                    <a:pt x="436425" y="0"/>
                  </a:moveTo>
                  <a:cubicBezTo>
                    <a:pt x="195394" y="0"/>
                    <a:pt x="0" y="179069"/>
                    <a:pt x="0" y="399962"/>
                  </a:cubicBezTo>
                  <a:cubicBezTo>
                    <a:pt x="0" y="620855"/>
                    <a:pt x="195394" y="799924"/>
                    <a:pt x="436425" y="799924"/>
                  </a:cubicBezTo>
                  <a:cubicBezTo>
                    <a:pt x="677455" y="799924"/>
                    <a:pt x="872849" y="620855"/>
                    <a:pt x="872849" y="399962"/>
                  </a:cubicBezTo>
                  <a:cubicBezTo>
                    <a:pt x="872849" y="179069"/>
                    <a:pt x="677455" y="0"/>
                    <a:pt x="436425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81830" y="46418"/>
              <a:ext cx="709190" cy="678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La silla debe permitir libertad de movimiento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286768" y="2834213"/>
            <a:ext cx="3268299" cy="2850271"/>
            <a:chOff x="0" y="0"/>
            <a:chExt cx="1485429" cy="129543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85429" cy="1295437"/>
            </a:xfrm>
            <a:custGeom>
              <a:avLst/>
              <a:gdLst/>
              <a:ahLst/>
              <a:cxnLst/>
              <a:rect r="r" b="b" t="t" l="l"/>
              <a:pathLst>
                <a:path h="1295437" w="1485429">
                  <a:moveTo>
                    <a:pt x="742715" y="0"/>
                  </a:moveTo>
                  <a:cubicBezTo>
                    <a:pt x="332525" y="0"/>
                    <a:pt x="0" y="289993"/>
                    <a:pt x="0" y="647719"/>
                  </a:cubicBezTo>
                  <a:cubicBezTo>
                    <a:pt x="0" y="1005443"/>
                    <a:pt x="332525" y="1295437"/>
                    <a:pt x="742715" y="1295437"/>
                  </a:cubicBezTo>
                  <a:cubicBezTo>
                    <a:pt x="1152904" y="1295437"/>
                    <a:pt x="1485429" y="1005443"/>
                    <a:pt x="1485429" y="647719"/>
                  </a:cubicBezTo>
                  <a:cubicBezTo>
                    <a:pt x="1485429" y="289993"/>
                    <a:pt x="1152904" y="0"/>
                    <a:pt x="742715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39259" y="92872"/>
              <a:ext cx="1206911" cy="10811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La altura del asiento de la silla debe ser regulable; la ideal es la que permite que la persona se siente con los pies planos sobre el suelo y los muslos en posición horizontal.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286768" y="5866192"/>
            <a:ext cx="3268299" cy="2807780"/>
            <a:chOff x="0" y="0"/>
            <a:chExt cx="1485429" cy="127612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85429" cy="1276125"/>
            </a:xfrm>
            <a:custGeom>
              <a:avLst/>
              <a:gdLst/>
              <a:ahLst/>
              <a:cxnLst/>
              <a:rect r="r" b="b" t="t" l="l"/>
              <a:pathLst>
                <a:path h="1276125" w="1485429">
                  <a:moveTo>
                    <a:pt x="742715" y="0"/>
                  </a:moveTo>
                  <a:cubicBezTo>
                    <a:pt x="332525" y="0"/>
                    <a:pt x="0" y="285670"/>
                    <a:pt x="0" y="638062"/>
                  </a:cubicBezTo>
                  <a:cubicBezTo>
                    <a:pt x="0" y="990455"/>
                    <a:pt x="332525" y="1276125"/>
                    <a:pt x="742715" y="1276125"/>
                  </a:cubicBezTo>
                  <a:cubicBezTo>
                    <a:pt x="1152904" y="1276125"/>
                    <a:pt x="1485429" y="990455"/>
                    <a:pt x="1485429" y="638062"/>
                  </a:cubicBezTo>
                  <a:cubicBezTo>
                    <a:pt x="1485429" y="285670"/>
                    <a:pt x="1152904" y="0"/>
                    <a:pt x="742715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39259" y="91062"/>
              <a:ext cx="1206911" cy="10654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En trabajos administrativos, la silla debe tener al menos 5 ruedas para proporcionar una estabilidad adecuada.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573146" y="7394221"/>
            <a:ext cx="3122321" cy="2742086"/>
            <a:chOff x="0" y="0"/>
            <a:chExt cx="1419082" cy="12462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419082" cy="1246267"/>
            </a:xfrm>
            <a:custGeom>
              <a:avLst/>
              <a:gdLst/>
              <a:ahLst/>
              <a:cxnLst/>
              <a:rect r="r" b="b" t="t" l="l"/>
              <a:pathLst>
                <a:path h="1246267" w="1419082">
                  <a:moveTo>
                    <a:pt x="709541" y="0"/>
                  </a:moveTo>
                  <a:cubicBezTo>
                    <a:pt x="317672" y="0"/>
                    <a:pt x="0" y="278986"/>
                    <a:pt x="0" y="623134"/>
                  </a:cubicBezTo>
                  <a:cubicBezTo>
                    <a:pt x="0" y="967281"/>
                    <a:pt x="317672" y="1246267"/>
                    <a:pt x="709541" y="1246267"/>
                  </a:cubicBezTo>
                  <a:cubicBezTo>
                    <a:pt x="1101410" y="1246267"/>
                    <a:pt x="1419082" y="967281"/>
                    <a:pt x="1419082" y="623134"/>
                  </a:cubicBezTo>
                  <a:cubicBezTo>
                    <a:pt x="1419082" y="278986"/>
                    <a:pt x="1101410" y="0"/>
                    <a:pt x="709541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33039" y="88263"/>
              <a:ext cx="1153004" cy="10411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Las sillas de trabajo deberán tener un tapiz redondeando para evitar compresión mecánica del muslo.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830003" y="5866192"/>
            <a:ext cx="3156553" cy="2807780"/>
            <a:chOff x="0" y="0"/>
            <a:chExt cx="1434641" cy="127612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434641" cy="1276125"/>
            </a:xfrm>
            <a:custGeom>
              <a:avLst/>
              <a:gdLst/>
              <a:ahLst/>
              <a:cxnLst/>
              <a:rect r="r" b="b" t="t" l="l"/>
              <a:pathLst>
                <a:path h="1276125" w="1434641">
                  <a:moveTo>
                    <a:pt x="717320" y="0"/>
                  </a:moveTo>
                  <a:cubicBezTo>
                    <a:pt x="321155" y="0"/>
                    <a:pt x="0" y="285670"/>
                    <a:pt x="0" y="638062"/>
                  </a:cubicBezTo>
                  <a:cubicBezTo>
                    <a:pt x="0" y="990455"/>
                    <a:pt x="321155" y="1276125"/>
                    <a:pt x="717320" y="1276125"/>
                  </a:cubicBezTo>
                  <a:cubicBezTo>
                    <a:pt x="1113485" y="1276125"/>
                    <a:pt x="1434641" y="990455"/>
                    <a:pt x="1434641" y="638062"/>
                  </a:cubicBezTo>
                  <a:cubicBezTo>
                    <a:pt x="1434641" y="285670"/>
                    <a:pt x="1113485" y="0"/>
                    <a:pt x="717320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34498" y="91062"/>
              <a:ext cx="1165646" cy="10654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El respaldo de la silla debe ser regulable en altura y ángulo de inclinación. Su forma debe ser anatómica, adaptada al cuerpo para proteger la región lumbar.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4830003" y="2834213"/>
            <a:ext cx="3156553" cy="2850271"/>
            <a:chOff x="0" y="0"/>
            <a:chExt cx="1434641" cy="129543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4641" cy="1295437"/>
            </a:xfrm>
            <a:custGeom>
              <a:avLst/>
              <a:gdLst/>
              <a:ahLst/>
              <a:cxnLst/>
              <a:rect r="r" b="b" t="t" l="l"/>
              <a:pathLst>
                <a:path h="1295437" w="1434641">
                  <a:moveTo>
                    <a:pt x="717320" y="0"/>
                  </a:moveTo>
                  <a:cubicBezTo>
                    <a:pt x="321155" y="0"/>
                    <a:pt x="0" y="289993"/>
                    <a:pt x="0" y="647719"/>
                  </a:cubicBezTo>
                  <a:cubicBezTo>
                    <a:pt x="0" y="1005443"/>
                    <a:pt x="321155" y="1295437"/>
                    <a:pt x="717320" y="1295437"/>
                  </a:cubicBezTo>
                  <a:cubicBezTo>
                    <a:pt x="1113485" y="1295437"/>
                    <a:pt x="1434641" y="1005443"/>
                    <a:pt x="1434641" y="647719"/>
                  </a:cubicBezTo>
                  <a:cubicBezTo>
                    <a:pt x="1434641" y="289993"/>
                    <a:pt x="1113485" y="0"/>
                    <a:pt x="717320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34498" y="92872"/>
              <a:ext cx="1165646" cy="10811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Los reposa brazos son recomendables para dar apoyo y descanso a los hombros y a los brazos.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9319605" y="3960983"/>
            <a:ext cx="2051641" cy="3309099"/>
          </a:xfrm>
          <a:custGeom>
            <a:avLst/>
            <a:gdLst/>
            <a:ahLst/>
            <a:cxnLst/>
            <a:rect r="r" b="b" t="t" l="l"/>
            <a:pathLst>
              <a:path h="3309099" w="2051641">
                <a:moveTo>
                  <a:pt x="0" y="0"/>
                </a:moveTo>
                <a:lnTo>
                  <a:pt x="2051641" y="0"/>
                </a:lnTo>
                <a:lnTo>
                  <a:pt x="2051641" y="3309099"/>
                </a:lnTo>
                <a:lnTo>
                  <a:pt x="0" y="3309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028700" y="5684484"/>
            <a:ext cx="2117252" cy="4114800"/>
          </a:xfrm>
          <a:custGeom>
            <a:avLst/>
            <a:gdLst/>
            <a:ahLst/>
            <a:cxnLst/>
            <a:rect r="r" b="b" t="t" l="l"/>
            <a:pathLst>
              <a:path h="4114800" w="2117252">
                <a:moveTo>
                  <a:pt x="0" y="0"/>
                </a:moveTo>
                <a:lnTo>
                  <a:pt x="2117252" y="0"/>
                </a:lnTo>
                <a:lnTo>
                  <a:pt x="2117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237417" y="491366"/>
            <a:ext cx="680672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TITULO IV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37417" y="888570"/>
            <a:ext cx="6806723" cy="97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POSICIONAMIENTO POSTURAL EN LOS PUESTOS DE TRABAJO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986556" y="195458"/>
            <a:ext cx="6017209" cy="521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40"/>
              </a:lnSpc>
              <a:spcBef>
                <a:spcPct val="0"/>
              </a:spcBef>
            </a:pPr>
            <a:r>
              <a:rPr lang="en-US" b="true" sz="3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Trabajos de Posición Sentada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7417" y="199105"/>
            <a:ext cx="6806723" cy="1666096"/>
            <a:chOff x="0" y="0"/>
            <a:chExt cx="1792717" cy="43880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92717" cy="438807"/>
            </a:xfrm>
            <a:custGeom>
              <a:avLst/>
              <a:gdLst/>
              <a:ahLst/>
              <a:cxnLst/>
              <a:rect r="r" b="b" t="t" l="l"/>
              <a:pathLst>
                <a:path h="438807" w="1792717">
                  <a:moveTo>
                    <a:pt x="0" y="0"/>
                  </a:moveTo>
                  <a:lnTo>
                    <a:pt x="1792717" y="0"/>
                  </a:lnTo>
                  <a:lnTo>
                    <a:pt x="1792717" y="438807"/>
                  </a:lnTo>
                  <a:lnTo>
                    <a:pt x="0" y="438807"/>
                  </a:lnTo>
                  <a:close/>
                </a:path>
              </a:pathLst>
            </a:custGeom>
            <a:solidFill>
              <a:srgbClr val="F2FF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792717" cy="476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343079" y="3206406"/>
            <a:ext cx="5170592" cy="4698776"/>
          </a:xfrm>
          <a:custGeom>
            <a:avLst/>
            <a:gdLst/>
            <a:ahLst/>
            <a:cxnLst/>
            <a:rect r="r" b="b" t="t" l="l"/>
            <a:pathLst>
              <a:path h="4698776" w="5170592">
                <a:moveTo>
                  <a:pt x="0" y="0"/>
                </a:moveTo>
                <a:lnTo>
                  <a:pt x="5170592" y="0"/>
                </a:lnTo>
                <a:lnTo>
                  <a:pt x="5170592" y="4698776"/>
                </a:lnTo>
                <a:lnTo>
                  <a:pt x="0" y="4698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09265" y="3654399"/>
            <a:ext cx="8926490" cy="514986"/>
            <a:chOff x="0" y="0"/>
            <a:chExt cx="2351010" cy="1356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51010" cy="135634"/>
            </a:xfrm>
            <a:custGeom>
              <a:avLst/>
              <a:gdLst/>
              <a:ahLst/>
              <a:cxnLst/>
              <a:rect r="r" b="b" t="t" l="l"/>
              <a:pathLst>
                <a:path h="135634" w="2351010">
                  <a:moveTo>
                    <a:pt x="44232" y="0"/>
                  </a:moveTo>
                  <a:lnTo>
                    <a:pt x="2306778" y="0"/>
                  </a:lnTo>
                  <a:cubicBezTo>
                    <a:pt x="2318509" y="0"/>
                    <a:pt x="2329759" y="4660"/>
                    <a:pt x="2338055" y="12955"/>
                  </a:cubicBezTo>
                  <a:cubicBezTo>
                    <a:pt x="2346350" y="21250"/>
                    <a:pt x="2351010" y="32501"/>
                    <a:pt x="2351010" y="44232"/>
                  </a:cubicBezTo>
                  <a:lnTo>
                    <a:pt x="2351010" y="91402"/>
                  </a:lnTo>
                  <a:cubicBezTo>
                    <a:pt x="2351010" y="115831"/>
                    <a:pt x="2331206" y="135634"/>
                    <a:pt x="2306778" y="135634"/>
                  </a:cubicBezTo>
                  <a:lnTo>
                    <a:pt x="44232" y="135634"/>
                  </a:lnTo>
                  <a:cubicBezTo>
                    <a:pt x="19803" y="135634"/>
                    <a:pt x="0" y="115831"/>
                    <a:pt x="0" y="91402"/>
                  </a:cubicBezTo>
                  <a:lnTo>
                    <a:pt x="0" y="44232"/>
                  </a:lnTo>
                  <a:cubicBezTo>
                    <a:pt x="0" y="19803"/>
                    <a:pt x="19803" y="0"/>
                    <a:pt x="44232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2351010" cy="164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Son adecuadas para las tareas que se están realizando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409265" y="4359884"/>
            <a:ext cx="8926490" cy="626495"/>
            <a:chOff x="0" y="0"/>
            <a:chExt cx="2351010" cy="16500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51010" cy="165003"/>
            </a:xfrm>
            <a:custGeom>
              <a:avLst/>
              <a:gdLst/>
              <a:ahLst/>
              <a:cxnLst/>
              <a:rect r="r" b="b" t="t" l="l"/>
              <a:pathLst>
                <a:path h="165003" w="2351010">
                  <a:moveTo>
                    <a:pt x="44232" y="0"/>
                  </a:moveTo>
                  <a:lnTo>
                    <a:pt x="2306778" y="0"/>
                  </a:lnTo>
                  <a:cubicBezTo>
                    <a:pt x="2318509" y="0"/>
                    <a:pt x="2329759" y="4660"/>
                    <a:pt x="2338055" y="12955"/>
                  </a:cubicBezTo>
                  <a:cubicBezTo>
                    <a:pt x="2346350" y="21250"/>
                    <a:pt x="2351010" y="32501"/>
                    <a:pt x="2351010" y="44232"/>
                  </a:cubicBezTo>
                  <a:lnTo>
                    <a:pt x="2351010" y="120771"/>
                  </a:lnTo>
                  <a:cubicBezTo>
                    <a:pt x="2351010" y="145199"/>
                    <a:pt x="2331206" y="165003"/>
                    <a:pt x="2306778" y="165003"/>
                  </a:cubicBezTo>
                  <a:lnTo>
                    <a:pt x="44232" y="165003"/>
                  </a:lnTo>
                  <a:cubicBezTo>
                    <a:pt x="19803" y="165003"/>
                    <a:pt x="0" y="145199"/>
                    <a:pt x="0" y="120771"/>
                  </a:cubicBezTo>
                  <a:lnTo>
                    <a:pt x="0" y="44232"/>
                  </a:lnTo>
                  <a:cubicBezTo>
                    <a:pt x="0" y="19803"/>
                    <a:pt x="19803" y="0"/>
                    <a:pt x="44232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2351010" cy="1935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Se ajuntan al espacio disponibles en el trabajo.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409265" y="5176879"/>
            <a:ext cx="8926490" cy="602615"/>
            <a:chOff x="0" y="0"/>
            <a:chExt cx="2351010" cy="15871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51010" cy="158713"/>
            </a:xfrm>
            <a:custGeom>
              <a:avLst/>
              <a:gdLst/>
              <a:ahLst/>
              <a:cxnLst/>
              <a:rect r="r" b="b" t="t" l="l"/>
              <a:pathLst>
                <a:path h="158713" w="2351010">
                  <a:moveTo>
                    <a:pt x="44232" y="0"/>
                  </a:moveTo>
                  <a:lnTo>
                    <a:pt x="2306778" y="0"/>
                  </a:lnTo>
                  <a:cubicBezTo>
                    <a:pt x="2318509" y="0"/>
                    <a:pt x="2329759" y="4660"/>
                    <a:pt x="2338055" y="12955"/>
                  </a:cubicBezTo>
                  <a:cubicBezTo>
                    <a:pt x="2346350" y="21250"/>
                    <a:pt x="2351010" y="32501"/>
                    <a:pt x="2351010" y="44232"/>
                  </a:cubicBezTo>
                  <a:lnTo>
                    <a:pt x="2351010" y="114481"/>
                  </a:lnTo>
                  <a:cubicBezTo>
                    <a:pt x="2351010" y="138910"/>
                    <a:pt x="2331206" y="158713"/>
                    <a:pt x="2306778" y="158713"/>
                  </a:cubicBezTo>
                  <a:lnTo>
                    <a:pt x="44232" y="158713"/>
                  </a:lnTo>
                  <a:cubicBezTo>
                    <a:pt x="19803" y="158713"/>
                    <a:pt x="0" y="138910"/>
                    <a:pt x="0" y="114481"/>
                  </a:cubicBezTo>
                  <a:lnTo>
                    <a:pt x="0" y="44232"/>
                  </a:lnTo>
                  <a:cubicBezTo>
                    <a:pt x="0" y="19803"/>
                    <a:pt x="19803" y="0"/>
                    <a:pt x="44232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2351010" cy="1872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380"/>
                </a:lnSpc>
              </a:pPr>
              <a:r>
                <a:rPr lang="en-US" sz="17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Reducen fuerza muscular que se tiene que aplicar.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09265" y="2176436"/>
            <a:ext cx="12439577" cy="580914"/>
            <a:chOff x="0" y="0"/>
            <a:chExt cx="3276267" cy="15299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276267" cy="152998"/>
            </a:xfrm>
            <a:custGeom>
              <a:avLst/>
              <a:gdLst/>
              <a:ahLst/>
              <a:cxnLst/>
              <a:rect r="r" b="b" t="t" l="l"/>
              <a:pathLst>
                <a:path h="152998" w="3276267">
                  <a:moveTo>
                    <a:pt x="3073067" y="0"/>
                  </a:moveTo>
                  <a:lnTo>
                    <a:pt x="0" y="0"/>
                  </a:lnTo>
                  <a:lnTo>
                    <a:pt x="0" y="152998"/>
                  </a:lnTo>
                  <a:lnTo>
                    <a:pt x="3073067" y="152998"/>
                  </a:lnTo>
                  <a:lnTo>
                    <a:pt x="3276267" y="76499"/>
                  </a:lnTo>
                  <a:lnTo>
                    <a:pt x="3073067" y="0"/>
                  </a:ln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3161967" cy="1910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100"/>
                </a:lnSpc>
              </a:pPr>
              <a:r>
                <a:rPr lang="en-US" sz="1500" b="true">
                  <a:solidFill>
                    <a:srgbClr val="FFFFFF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18. Todos los equipos y herramientas que componen un puesto de trabajo deben estar adaptados a las caracteristicas físicas y mentales de los trabajadores.</a:t>
              </a:r>
              <a:r>
                <a:rPr lang="en-US" sz="1500" b="true">
                  <a:solidFill>
                    <a:srgbClr val="FFFFFF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 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237417" y="491366"/>
            <a:ext cx="680672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TITULO V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7417" y="888570"/>
            <a:ext cx="6806723" cy="97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EQUIPOS Y HERRAMIENTAS EN LOS PUESTOS DE TRABAJO DE PRODUCCIÓN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409265" y="2948913"/>
            <a:ext cx="12439577" cy="514986"/>
            <a:chOff x="0" y="0"/>
            <a:chExt cx="3276267" cy="13563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276267" cy="135634"/>
            </a:xfrm>
            <a:custGeom>
              <a:avLst/>
              <a:gdLst/>
              <a:ahLst/>
              <a:cxnLst/>
              <a:rect r="r" b="b" t="t" l="l"/>
              <a:pathLst>
                <a:path h="135634" w="3276267">
                  <a:moveTo>
                    <a:pt x="3073067" y="0"/>
                  </a:moveTo>
                  <a:lnTo>
                    <a:pt x="0" y="0"/>
                  </a:lnTo>
                  <a:lnTo>
                    <a:pt x="0" y="135634"/>
                  </a:lnTo>
                  <a:lnTo>
                    <a:pt x="3073067" y="135634"/>
                  </a:lnTo>
                  <a:lnTo>
                    <a:pt x="3276267" y="67817"/>
                  </a:lnTo>
                  <a:lnTo>
                    <a:pt x="3073067" y="0"/>
                  </a:ln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28575"/>
              <a:ext cx="3161967" cy="164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240"/>
                </a:lnSpc>
              </a:pPr>
              <a:r>
                <a:rPr lang="en-US" sz="1600" b="true">
                  <a:solidFill>
                    <a:srgbClr val="FFFFFF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19. Las herramientas se seleccionaran de acuerdo a los siguientes criterios: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09265" y="5969994"/>
            <a:ext cx="8926490" cy="602615"/>
            <a:chOff x="0" y="0"/>
            <a:chExt cx="2351010" cy="15871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351010" cy="158713"/>
            </a:xfrm>
            <a:custGeom>
              <a:avLst/>
              <a:gdLst/>
              <a:ahLst/>
              <a:cxnLst/>
              <a:rect r="r" b="b" t="t" l="l"/>
              <a:pathLst>
                <a:path h="158713" w="2351010">
                  <a:moveTo>
                    <a:pt x="44232" y="0"/>
                  </a:moveTo>
                  <a:lnTo>
                    <a:pt x="2306778" y="0"/>
                  </a:lnTo>
                  <a:cubicBezTo>
                    <a:pt x="2318509" y="0"/>
                    <a:pt x="2329759" y="4660"/>
                    <a:pt x="2338055" y="12955"/>
                  </a:cubicBezTo>
                  <a:cubicBezTo>
                    <a:pt x="2346350" y="21250"/>
                    <a:pt x="2351010" y="32501"/>
                    <a:pt x="2351010" y="44232"/>
                  </a:cubicBezTo>
                  <a:lnTo>
                    <a:pt x="2351010" y="114481"/>
                  </a:lnTo>
                  <a:cubicBezTo>
                    <a:pt x="2351010" y="138910"/>
                    <a:pt x="2331206" y="158713"/>
                    <a:pt x="2306778" y="158713"/>
                  </a:cubicBezTo>
                  <a:lnTo>
                    <a:pt x="44232" y="158713"/>
                  </a:lnTo>
                  <a:cubicBezTo>
                    <a:pt x="19803" y="158713"/>
                    <a:pt x="0" y="138910"/>
                    <a:pt x="0" y="114481"/>
                  </a:cubicBezTo>
                  <a:lnTo>
                    <a:pt x="0" y="44232"/>
                  </a:lnTo>
                  <a:cubicBezTo>
                    <a:pt x="0" y="19803"/>
                    <a:pt x="19803" y="0"/>
                    <a:pt x="44232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2351010" cy="1872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380"/>
                </a:lnSpc>
              </a:pPr>
              <a:r>
                <a:rPr lang="en-US" sz="17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Se ajuntan a la mano y todos los dedos circundan el mango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409265" y="6763109"/>
            <a:ext cx="8926490" cy="602615"/>
            <a:chOff x="0" y="0"/>
            <a:chExt cx="2351010" cy="158713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351010" cy="158713"/>
            </a:xfrm>
            <a:custGeom>
              <a:avLst/>
              <a:gdLst/>
              <a:ahLst/>
              <a:cxnLst/>
              <a:rect r="r" b="b" t="t" l="l"/>
              <a:pathLst>
                <a:path h="158713" w="2351010">
                  <a:moveTo>
                    <a:pt x="44232" y="0"/>
                  </a:moveTo>
                  <a:lnTo>
                    <a:pt x="2306778" y="0"/>
                  </a:lnTo>
                  <a:cubicBezTo>
                    <a:pt x="2318509" y="0"/>
                    <a:pt x="2329759" y="4660"/>
                    <a:pt x="2338055" y="12955"/>
                  </a:cubicBezTo>
                  <a:cubicBezTo>
                    <a:pt x="2346350" y="21250"/>
                    <a:pt x="2351010" y="32501"/>
                    <a:pt x="2351010" y="44232"/>
                  </a:cubicBezTo>
                  <a:lnTo>
                    <a:pt x="2351010" y="114481"/>
                  </a:lnTo>
                  <a:cubicBezTo>
                    <a:pt x="2351010" y="138910"/>
                    <a:pt x="2331206" y="158713"/>
                    <a:pt x="2306778" y="158713"/>
                  </a:cubicBezTo>
                  <a:lnTo>
                    <a:pt x="44232" y="158713"/>
                  </a:lnTo>
                  <a:cubicBezTo>
                    <a:pt x="19803" y="158713"/>
                    <a:pt x="0" y="138910"/>
                    <a:pt x="0" y="114481"/>
                  </a:cubicBezTo>
                  <a:lnTo>
                    <a:pt x="0" y="44232"/>
                  </a:lnTo>
                  <a:cubicBezTo>
                    <a:pt x="0" y="19803"/>
                    <a:pt x="19803" y="0"/>
                    <a:pt x="44232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2351010" cy="1872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Pueden ser utilizadas en una postura cómoda de trabajo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409265" y="7556224"/>
            <a:ext cx="8926490" cy="602615"/>
            <a:chOff x="0" y="0"/>
            <a:chExt cx="2351010" cy="158713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351010" cy="158713"/>
            </a:xfrm>
            <a:custGeom>
              <a:avLst/>
              <a:gdLst/>
              <a:ahLst/>
              <a:cxnLst/>
              <a:rect r="r" b="b" t="t" l="l"/>
              <a:pathLst>
                <a:path h="158713" w="2351010">
                  <a:moveTo>
                    <a:pt x="44232" y="0"/>
                  </a:moveTo>
                  <a:lnTo>
                    <a:pt x="2306778" y="0"/>
                  </a:lnTo>
                  <a:cubicBezTo>
                    <a:pt x="2318509" y="0"/>
                    <a:pt x="2329759" y="4660"/>
                    <a:pt x="2338055" y="12955"/>
                  </a:cubicBezTo>
                  <a:cubicBezTo>
                    <a:pt x="2346350" y="21250"/>
                    <a:pt x="2351010" y="32501"/>
                    <a:pt x="2351010" y="44232"/>
                  </a:cubicBezTo>
                  <a:lnTo>
                    <a:pt x="2351010" y="114481"/>
                  </a:lnTo>
                  <a:cubicBezTo>
                    <a:pt x="2351010" y="138910"/>
                    <a:pt x="2331206" y="158713"/>
                    <a:pt x="2306778" y="158713"/>
                  </a:cubicBezTo>
                  <a:lnTo>
                    <a:pt x="44232" y="158713"/>
                  </a:lnTo>
                  <a:cubicBezTo>
                    <a:pt x="19803" y="158713"/>
                    <a:pt x="0" y="138910"/>
                    <a:pt x="0" y="114481"/>
                  </a:cubicBezTo>
                  <a:lnTo>
                    <a:pt x="0" y="44232"/>
                  </a:lnTo>
                  <a:cubicBezTo>
                    <a:pt x="0" y="19803"/>
                    <a:pt x="19803" y="0"/>
                    <a:pt x="44232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28575"/>
              <a:ext cx="2351010" cy="1872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No causan presión de contacto dañino ni tensión muscular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409265" y="8349338"/>
            <a:ext cx="8926490" cy="602615"/>
            <a:chOff x="0" y="0"/>
            <a:chExt cx="2351010" cy="15871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351010" cy="158713"/>
            </a:xfrm>
            <a:custGeom>
              <a:avLst/>
              <a:gdLst/>
              <a:ahLst/>
              <a:cxnLst/>
              <a:rect r="r" b="b" t="t" l="l"/>
              <a:pathLst>
                <a:path h="158713" w="2351010">
                  <a:moveTo>
                    <a:pt x="44232" y="0"/>
                  </a:moveTo>
                  <a:lnTo>
                    <a:pt x="2306778" y="0"/>
                  </a:lnTo>
                  <a:cubicBezTo>
                    <a:pt x="2318509" y="0"/>
                    <a:pt x="2329759" y="4660"/>
                    <a:pt x="2338055" y="12955"/>
                  </a:cubicBezTo>
                  <a:cubicBezTo>
                    <a:pt x="2346350" y="21250"/>
                    <a:pt x="2351010" y="32501"/>
                    <a:pt x="2351010" y="44232"/>
                  </a:cubicBezTo>
                  <a:lnTo>
                    <a:pt x="2351010" y="114481"/>
                  </a:lnTo>
                  <a:cubicBezTo>
                    <a:pt x="2351010" y="138910"/>
                    <a:pt x="2331206" y="158713"/>
                    <a:pt x="2306778" y="158713"/>
                  </a:cubicBezTo>
                  <a:lnTo>
                    <a:pt x="44232" y="158713"/>
                  </a:lnTo>
                  <a:cubicBezTo>
                    <a:pt x="19803" y="158713"/>
                    <a:pt x="0" y="138910"/>
                    <a:pt x="0" y="114481"/>
                  </a:cubicBezTo>
                  <a:lnTo>
                    <a:pt x="0" y="44232"/>
                  </a:lnTo>
                  <a:cubicBezTo>
                    <a:pt x="0" y="19803"/>
                    <a:pt x="19803" y="0"/>
                    <a:pt x="44232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28575"/>
              <a:ext cx="2351010" cy="1872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No causan riesgos de seguridad y salud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409265" y="9142453"/>
            <a:ext cx="12439577" cy="791211"/>
            <a:chOff x="0" y="0"/>
            <a:chExt cx="3276267" cy="208385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3276267" cy="208385"/>
            </a:xfrm>
            <a:custGeom>
              <a:avLst/>
              <a:gdLst/>
              <a:ahLst/>
              <a:cxnLst/>
              <a:rect r="r" b="b" t="t" l="l"/>
              <a:pathLst>
                <a:path h="208385" w="3276267">
                  <a:moveTo>
                    <a:pt x="3073067" y="0"/>
                  </a:moveTo>
                  <a:lnTo>
                    <a:pt x="0" y="0"/>
                  </a:lnTo>
                  <a:lnTo>
                    <a:pt x="0" y="208385"/>
                  </a:lnTo>
                  <a:lnTo>
                    <a:pt x="3073067" y="208385"/>
                  </a:lnTo>
                  <a:lnTo>
                    <a:pt x="3276267" y="104192"/>
                  </a:lnTo>
                  <a:lnTo>
                    <a:pt x="3073067" y="0"/>
                  </a:ln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28575"/>
              <a:ext cx="3161967" cy="2369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240"/>
                </a:lnSpc>
              </a:pPr>
              <a:r>
                <a:rPr lang="en-US" sz="1600" b="true">
                  <a:solidFill>
                    <a:srgbClr val="FFFFFF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20. Todos los empleados deben recibir una formación e información adecuada o instrucciones precisas en cuanto a las técnicas de utilización que deben realizarse con respecto a utilizar sus herramientas de trabajo.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7417" y="199105"/>
            <a:ext cx="6806723" cy="1666096"/>
            <a:chOff x="0" y="0"/>
            <a:chExt cx="1792717" cy="43880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92717" cy="438807"/>
            </a:xfrm>
            <a:custGeom>
              <a:avLst/>
              <a:gdLst/>
              <a:ahLst/>
              <a:cxnLst/>
              <a:rect r="r" b="b" t="t" l="l"/>
              <a:pathLst>
                <a:path h="438807" w="1792717">
                  <a:moveTo>
                    <a:pt x="0" y="0"/>
                  </a:moveTo>
                  <a:lnTo>
                    <a:pt x="1792717" y="0"/>
                  </a:lnTo>
                  <a:lnTo>
                    <a:pt x="1792717" y="438807"/>
                  </a:lnTo>
                  <a:lnTo>
                    <a:pt x="0" y="438807"/>
                  </a:lnTo>
                  <a:close/>
                </a:path>
              </a:pathLst>
            </a:custGeom>
            <a:solidFill>
              <a:srgbClr val="F2FF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792717" cy="476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3980158" y="3902443"/>
            <a:ext cx="3052433" cy="4114800"/>
          </a:xfrm>
          <a:custGeom>
            <a:avLst/>
            <a:gdLst/>
            <a:ahLst/>
            <a:cxnLst/>
            <a:rect r="r" b="b" t="t" l="l"/>
            <a:pathLst>
              <a:path h="4114800" w="3052433">
                <a:moveTo>
                  <a:pt x="0" y="0"/>
                </a:moveTo>
                <a:lnTo>
                  <a:pt x="3052434" y="0"/>
                </a:lnTo>
                <a:lnTo>
                  <a:pt x="3052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7417" y="491366"/>
            <a:ext cx="680672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TITULO VI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7417" y="888570"/>
            <a:ext cx="6806723" cy="97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EQUIPOS EN LOS PUESTOS DE TRABAJO INFORMATICOS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409265" y="3725904"/>
            <a:ext cx="11492723" cy="573405"/>
            <a:chOff x="0" y="0"/>
            <a:chExt cx="3026890" cy="151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026890" cy="151020"/>
            </a:xfrm>
            <a:custGeom>
              <a:avLst/>
              <a:gdLst/>
              <a:ahLst/>
              <a:cxnLst/>
              <a:rect r="r" b="b" t="t" l="l"/>
              <a:pathLst>
                <a:path h="151020" w="3026890">
                  <a:moveTo>
                    <a:pt x="34355" y="0"/>
                  </a:moveTo>
                  <a:lnTo>
                    <a:pt x="2992534" y="0"/>
                  </a:lnTo>
                  <a:cubicBezTo>
                    <a:pt x="3011508" y="0"/>
                    <a:pt x="3026890" y="15381"/>
                    <a:pt x="3026890" y="34355"/>
                  </a:cubicBezTo>
                  <a:lnTo>
                    <a:pt x="3026890" y="116665"/>
                  </a:lnTo>
                  <a:cubicBezTo>
                    <a:pt x="3026890" y="135639"/>
                    <a:pt x="3011508" y="151020"/>
                    <a:pt x="2992534" y="151020"/>
                  </a:cubicBezTo>
                  <a:lnTo>
                    <a:pt x="34355" y="151020"/>
                  </a:lnTo>
                  <a:cubicBezTo>
                    <a:pt x="15381" y="151020"/>
                    <a:pt x="0" y="135639"/>
                    <a:pt x="0" y="116665"/>
                  </a:cubicBezTo>
                  <a:lnTo>
                    <a:pt x="0" y="34355"/>
                  </a:lnTo>
                  <a:cubicBezTo>
                    <a:pt x="0" y="15381"/>
                    <a:pt x="15381" y="0"/>
                    <a:pt x="34355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3026890" cy="1891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Los equipos deben tener condiciones de movilidad suficiente para permitir el ajuste hacia el trabajador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409265" y="4457506"/>
            <a:ext cx="11492723" cy="887730"/>
            <a:chOff x="0" y="0"/>
            <a:chExt cx="3026890" cy="23380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026890" cy="233805"/>
            </a:xfrm>
            <a:custGeom>
              <a:avLst/>
              <a:gdLst/>
              <a:ahLst/>
              <a:cxnLst/>
              <a:rect r="r" b="b" t="t" l="l"/>
              <a:pathLst>
                <a:path h="233805" w="3026890">
                  <a:moveTo>
                    <a:pt x="34355" y="0"/>
                  </a:moveTo>
                  <a:lnTo>
                    <a:pt x="2992534" y="0"/>
                  </a:lnTo>
                  <a:cubicBezTo>
                    <a:pt x="3011508" y="0"/>
                    <a:pt x="3026890" y="15381"/>
                    <a:pt x="3026890" y="34355"/>
                  </a:cubicBezTo>
                  <a:lnTo>
                    <a:pt x="3026890" y="199450"/>
                  </a:lnTo>
                  <a:cubicBezTo>
                    <a:pt x="3026890" y="218424"/>
                    <a:pt x="3011508" y="233805"/>
                    <a:pt x="2992534" y="233805"/>
                  </a:cubicBezTo>
                  <a:lnTo>
                    <a:pt x="34355" y="233805"/>
                  </a:lnTo>
                  <a:cubicBezTo>
                    <a:pt x="15381" y="233805"/>
                    <a:pt x="0" y="218424"/>
                    <a:pt x="0" y="199450"/>
                  </a:cubicBezTo>
                  <a:lnTo>
                    <a:pt x="0" y="34355"/>
                  </a:lnTo>
                  <a:cubicBezTo>
                    <a:pt x="0" y="15381"/>
                    <a:pt x="15381" y="0"/>
                    <a:pt x="34355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026890" cy="2719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Las pantallas deben tener protección contra reflejos, parpadeos y deslumbramientos. Deberán tener regulación  en altura y ángulos de giro.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09265" y="5507161"/>
            <a:ext cx="11492723" cy="887730"/>
            <a:chOff x="0" y="0"/>
            <a:chExt cx="3026890" cy="23380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026890" cy="233805"/>
            </a:xfrm>
            <a:custGeom>
              <a:avLst/>
              <a:gdLst/>
              <a:ahLst/>
              <a:cxnLst/>
              <a:rect r="r" b="b" t="t" l="l"/>
              <a:pathLst>
                <a:path h="233805" w="3026890">
                  <a:moveTo>
                    <a:pt x="34355" y="0"/>
                  </a:moveTo>
                  <a:lnTo>
                    <a:pt x="2992534" y="0"/>
                  </a:lnTo>
                  <a:cubicBezTo>
                    <a:pt x="3011508" y="0"/>
                    <a:pt x="3026890" y="15381"/>
                    <a:pt x="3026890" y="34355"/>
                  </a:cubicBezTo>
                  <a:lnTo>
                    <a:pt x="3026890" y="199450"/>
                  </a:lnTo>
                  <a:cubicBezTo>
                    <a:pt x="3026890" y="218424"/>
                    <a:pt x="3011508" y="233805"/>
                    <a:pt x="2992534" y="233805"/>
                  </a:cubicBezTo>
                  <a:lnTo>
                    <a:pt x="34355" y="233805"/>
                  </a:lnTo>
                  <a:cubicBezTo>
                    <a:pt x="15381" y="233805"/>
                    <a:pt x="0" y="218424"/>
                    <a:pt x="0" y="199450"/>
                  </a:cubicBezTo>
                  <a:lnTo>
                    <a:pt x="0" y="34355"/>
                  </a:lnTo>
                  <a:cubicBezTo>
                    <a:pt x="0" y="15381"/>
                    <a:pt x="15381" y="0"/>
                    <a:pt x="34355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3026890" cy="2719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La pantalla debe ser ubicada de tal forma que la parte superior de lapantalla se encuentre ubicada a la misma altura que los ojos, dado que lo óptimo es mirar hacia abajo en vez que hacia arriba.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09265" y="2497970"/>
            <a:ext cx="11492723" cy="851234"/>
            <a:chOff x="0" y="0"/>
            <a:chExt cx="3536031" cy="26190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536031" cy="261904"/>
            </a:xfrm>
            <a:custGeom>
              <a:avLst/>
              <a:gdLst/>
              <a:ahLst/>
              <a:cxnLst/>
              <a:rect r="r" b="b" t="t" l="l"/>
              <a:pathLst>
                <a:path h="261904" w="3536031">
                  <a:moveTo>
                    <a:pt x="3332831" y="0"/>
                  </a:moveTo>
                  <a:lnTo>
                    <a:pt x="0" y="0"/>
                  </a:lnTo>
                  <a:lnTo>
                    <a:pt x="0" y="261904"/>
                  </a:lnTo>
                  <a:lnTo>
                    <a:pt x="3332831" y="261904"/>
                  </a:lnTo>
                  <a:lnTo>
                    <a:pt x="3536031" y="130952"/>
                  </a:lnTo>
                  <a:lnTo>
                    <a:pt x="3332831" y="0"/>
                  </a:ln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3421731" cy="3000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520"/>
                </a:lnSpc>
              </a:pPr>
              <a:r>
                <a:rPr lang="en-US" sz="1800" b="true">
                  <a:solidFill>
                    <a:srgbClr val="FFFFFF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21. Los equipos utilizados en el trabajo informático, deberán observar las siguientes características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409265" y="6556816"/>
            <a:ext cx="11492723" cy="887730"/>
            <a:chOff x="0" y="0"/>
            <a:chExt cx="3026890" cy="23380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026890" cy="233805"/>
            </a:xfrm>
            <a:custGeom>
              <a:avLst/>
              <a:gdLst/>
              <a:ahLst/>
              <a:cxnLst/>
              <a:rect r="r" b="b" t="t" l="l"/>
              <a:pathLst>
                <a:path h="233805" w="3026890">
                  <a:moveTo>
                    <a:pt x="34355" y="0"/>
                  </a:moveTo>
                  <a:lnTo>
                    <a:pt x="2992534" y="0"/>
                  </a:lnTo>
                  <a:cubicBezTo>
                    <a:pt x="3011508" y="0"/>
                    <a:pt x="3026890" y="15381"/>
                    <a:pt x="3026890" y="34355"/>
                  </a:cubicBezTo>
                  <a:lnTo>
                    <a:pt x="3026890" y="199450"/>
                  </a:lnTo>
                  <a:cubicBezTo>
                    <a:pt x="3026890" y="218424"/>
                    <a:pt x="3011508" y="233805"/>
                    <a:pt x="2992534" y="233805"/>
                  </a:cubicBezTo>
                  <a:lnTo>
                    <a:pt x="34355" y="233805"/>
                  </a:lnTo>
                  <a:cubicBezTo>
                    <a:pt x="15381" y="233805"/>
                    <a:pt x="0" y="218424"/>
                    <a:pt x="0" y="199450"/>
                  </a:cubicBezTo>
                  <a:lnTo>
                    <a:pt x="0" y="34355"/>
                  </a:lnTo>
                  <a:cubicBezTo>
                    <a:pt x="0" y="15381"/>
                    <a:pt x="15381" y="0"/>
                    <a:pt x="34355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3026890" cy="2719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La pantalla se colocará a una distancia no superior al alcance de los brazos, antebrazos y y manos extendidas, tomada cuando la espalda esta apoyada en el respaldar dela silla.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409265" y="7606471"/>
            <a:ext cx="11492723" cy="887730"/>
            <a:chOff x="0" y="0"/>
            <a:chExt cx="3026890" cy="23380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026890" cy="233805"/>
            </a:xfrm>
            <a:custGeom>
              <a:avLst/>
              <a:gdLst/>
              <a:ahLst/>
              <a:cxnLst/>
              <a:rect r="r" b="b" t="t" l="l"/>
              <a:pathLst>
                <a:path h="233805" w="3026890">
                  <a:moveTo>
                    <a:pt x="34355" y="0"/>
                  </a:moveTo>
                  <a:lnTo>
                    <a:pt x="2992534" y="0"/>
                  </a:lnTo>
                  <a:cubicBezTo>
                    <a:pt x="3011508" y="0"/>
                    <a:pt x="3026890" y="15381"/>
                    <a:pt x="3026890" y="34355"/>
                  </a:cubicBezTo>
                  <a:lnTo>
                    <a:pt x="3026890" y="199450"/>
                  </a:lnTo>
                  <a:cubicBezTo>
                    <a:pt x="3026890" y="218424"/>
                    <a:pt x="3011508" y="233805"/>
                    <a:pt x="2992534" y="233805"/>
                  </a:cubicBezTo>
                  <a:lnTo>
                    <a:pt x="34355" y="233805"/>
                  </a:lnTo>
                  <a:cubicBezTo>
                    <a:pt x="15381" y="233805"/>
                    <a:pt x="0" y="218424"/>
                    <a:pt x="0" y="199450"/>
                  </a:cubicBezTo>
                  <a:lnTo>
                    <a:pt x="0" y="34355"/>
                  </a:lnTo>
                  <a:cubicBezTo>
                    <a:pt x="0" y="15381"/>
                    <a:pt x="15381" y="0"/>
                    <a:pt x="34355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3026890" cy="2719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El teclado debe ser independiente y tener la movilidad que permita al trabajador adaptarse a las tareas a realizar, debe estar en el mismo plano que el ratón para evitar la fleoxoextensión del codo. 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09265" y="8656126"/>
            <a:ext cx="11492723" cy="887730"/>
            <a:chOff x="0" y="0"/>
            <a:chExt cx="3026890" cy="233805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026890" cy="233805"/>
            </a:xfrm>
            <a:custGeom>
              <a:avLst/>
              <a:gdLst/>
              <a:ahLst/>
              <a:cxnLst/>
              <a:rect r="r" b="b" t="t" l="l"/>
              <a:pathLst>
                <a:path h="233805" w="3026890">
                  <a:moveTo>
                    <a:pt x="34355" y="0"/>
                  </a:moveTo>
                  <a:lnTo>
                    <a:pt x="2992534" y="0"/>
                  </a:lnTo>
                  <a:cubicBezTo>
                    <a:pt x="3011508" y="0"/>
                    <a:pt x="3026890" y="15381"/>
                    <a:pt x="3026890" y="34355"/>
                  </a:cubicBezTo>
                  <a:lnTo>
                    <a:pt x="3026890" y="199450"/>
                  </a:lnTo>
                  <a:cubicBezTo>
                    <a:pt x="3026890" y="218424"/>
                    <a:pt x="3011508" y="233805"/>
                    <a:pt x="2992534" y="233805"/>
                  </a:cubicBezTo>
                  <a:lnTo>
                    <a:pt x="34355" y="233805"/>
                  </a:lnTo>
                  <a:cubicBezTo>
                    <a:pt x="15381" y="233805"/>
                    <a:pt x="0" y="218424"/>
                    <a:pt x="0" y="199450"/>
                  </a:cubicBezTo>
                  <a:lnTo>
                    <a:pt x="0" y="34355"/>
                  </a:lnTo>
                  <a:cubicBezTo>
                    <a:pt x="0" y="15381"/>
                    <a:pt x="15381" y="0"/>
                    <a:pt x="34355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3026890" cy="2719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Proporcionar un apoyo adecuado para los documentos (atril), que podrá ajustarse y proporcionar una buena postura, evitando el frecuente movimiento del cuello y la fatiga visual.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24393" y="2062635"/>
            <a:ext cx="15771951" cy="8041583"/>
            <a:chOff x="0" y="0"/>
            <a:chExt cx="4153929" cy="21179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53929" cy="2117948"/>
            </a:xfrm>
            <a:custGeom>
              <a:avLst/>
              <a:gdLst/>
              <a:ahLst/>
              <a:cxnLst/>
              <a:rect r="r" b="b" t="t" l="l"/>
              <a:pathLst>
                <a:path h="2117948" w="4153929">
                  <a:moveTo>
                    <a:pt x="0" y="0"/>
                  </a:moveTo>
                  <a:lnTo>
                    <a:pt x="4153929" y="0"/>
                  </a:lnTo>
                  <a:lnTo>
                    <a:pt x="4153929" y="2117948"/>
                  </a:lnTo>
                  <a:lnTo>
                    <a:pt x="0" y="2117948"/>
                  </a:lnTo>
                  <a:close/>
                </a:path>
              </a:pathLst>
            </a:custGeom>
            <a:solidFill>
              <a:srgbClr val="202223">
                <a:alpha val="6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153929" cy="21560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37417" y="199105"/>
            <a:ext cx="6806723" cy="1666096"/>
            <a:chOff x="0" y="0"/>
            <a:chExt cx="1792717" cy="43880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92717" cy="438807"/>
            </a:xfrm>
            <a:custGeom>
              <a:avLst/>
              <a:gdLst/>
              <a:ahLst/>
              <a:cxnLst/>
              <a:rect r="r" b="b" t="t" l="l"/>
              <a:pathLst>
                <a:path h="438807" w="1792717">
                  <a:moveTo>
                    <a:pt x="0" y="0"/>
                  </a:moveTo>
                  <a:lnTo>
                    <a:pt x="1792717" y="0"/>
                  </a:lnTo>
                  <a:lnTo>
                    <a:pt x="1792717" y="438807"/>
                  </a:lnTo>
                  <a:lnTo>
                    <a:pt x="0" y="438807"/>
                  </a:lnTo>
                  <a:close/>
                </a:path>
              </a:pathLst>
            </a:custGeom>
            <a:solidFill>
              <a:srgbClr val="000000">
                <a:alpha val="47843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792717" cy="476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1847217" y="2173258"/>
          <a:ext cx="14726302" cy="7485642"/>
        </p:xfrm>
        <a:graphic>
          <a:graphicData uri="http://schemas.openxmlformats.org/drawingml/2006/table">
            <a:tbl>
              <a:tblPr/>
              <a:tblGrid>
                <a:gridCol w="4191400"/>
                <a:gridCol w="10534902"/>
              </a:tblGrid>
              <a:tr h="1024389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23">
                        <a:alpha val="70980"/>
                      </a:srgbClr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23">
                        <a:alpha val="70980"/>
                      </a:srgbClr>
                    </a:solidFill>
                  </a:tcPr>
                </a:tc>
              </a:tr>
              <a:tr h="480167">
                <a:tc rowSpan="3"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  <a:tc rowSpan="3"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</a:tr>
              <a:tr h="409279">
                <a:tc vMerge="true"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  <a:tc vMerge="true"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</a:tr>
              <a:tr h="409279">
                <a:tc vMerge="true"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  <a:tc vMerge="true"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</a:tr>
              <a:tr h="102408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</a:tr>
              <a:tr h="124526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</a:tr>
              <a:tr h="95737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</a:tr>
              <a:tr h="95737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</a:tr>
              <a:tr h="97843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>
                        <a:alpha val="7098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name="TextBox 10" id="10"/>
          <p:cNvSpPr txBox="true"/>
          <p:nvPr/>
        </p:nvSpPr>
        <p:spPr>
          <a:xfrm rot="0">
            <a:off x="237417" y="491366"/>
            <a:ext cx="680672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TITULO IX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7417" y="888570"/>
            <a:ext cx="6806723" cy="97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FFFFFF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IDENTIFICACIÓN DE LOS FACTORES DE RIESGO DISERGONÓMICO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283261" y="2390844"/>
            <a:ext cx="837676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</a:t>
            </a:r>
            <a:r>
              <a:rPr lang="en-US" b="true" sz="3399" strike="noStrike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  <a:r>
              <a:rPr lang="en-US" b="true" sz="3399" strike="noStrike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CTORES</a:t>
            </a:r>
            <a:r>
              <a:rPr lang="en-US" b="true" sz="3399" strike="noStrike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b="true" sz="3399" strike="noStrike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</a:t>
            </a:r>
            <a:r>
              <a:rPr lang="en-US" b="true" sz="3399" strike="noStrike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b="true" sz="3399" strike="noStrike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RIESGO</a:t>
            </a:r>
            <a:r>
              <a:rPr lang="en-US" b="true" sz="3399" strike="noStrike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b="true" sz="3399" strike="noStrike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DISERGONÓMICO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095134" y="3561559"/>
            <a:ext cx="2890334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Posturas incomodas o forzadas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253666" y="3342709"/>
            <a:ext cx="10124454" cy="983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960"/>
              </a:lnSpc>
              <a:spcBef>
                <a:spcPct val="0"/>
              </a:spcBef>
            </a:pPr>
            <a:r>
              <a:rPr lang="en-US" b="true" sz="1400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Las manos por encima de la cabeza(*)  - Codos por encima del hombro  - </a:t>
            </a:r>
            <a:r>
              <a:rPr lang="en-US" b="true" sz="1400" strike="noStrike" u="none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Espalda inclinada hacia adelante más de 30 grados (*)  -Espalda en extensión más de 30 grados (*)  - Cuello doblado / girado más de 30 grados (*)  - Estando sentado, espalda inclinada hacia adelante más de 30 grados (*)  - Estando sentado, espalda girada o lateralizada más de 30 grados (*)   - De cuchillas (*)  - De rodillas (*)   - (*) Más de 2 horas en total por día.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095134" y="4687570"/>
            <a:ext cx="2890334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Levantamiento de carga frecuentemente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253666" y="4697095"/>
            <a:ext cx="10124454" cy="73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b="true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40 kg una vez / día (*)   -  25 kg más de doce veces / hora (*)    -  5 kg más de dos veces / minuto (*)</a:t>
            </a:r>
          </a:p>
          <a:p>
            <a:pPr algn="just">
              <a:lnSpc>
                <a:spcPts val="1960"/>
              </a:lnSpc>
            </a:pPr>
            <a:r>
              <a:rPr lang="en-US" sz="1400" b="true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Menos de 3 kg mas de cuatro veces / min (*)</a:t>
            </a:r>
          </a:p>
          <a:p>
            <a:pPr algn="just" marL="0" indent="0" lvl="0">
              <a:lnSpc>
                <a:spcPts val="1960"/>
              </a:lnSpc>
              <a:spcBef>
                <a:spcPct val="0"/>
              </a:spcBef>
            </a:pPr>
            <a:r>
              <a:rPr lang="en-US" b="true" sz="1400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(*) Durante más de 2 horas por día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095134" y="5677679"/>
            <a:ext cx="2890334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Esfuerzo de manos y muñecas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253666" y="5687204"/>
            <a:ext cx="10124454" cy="983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b="true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 se manipula y sujeta en pinza un objeto de m{as de 1 kg. (*)</a:t>
            </a:r>
          </a:p>
          <a:p>
            <a:pPr algn="just">
              <a:lnSpc>
                <a:spcPts val="1960"/>
              </a:lnSpc>
            </a:pPr>
            <a:r>
              <a:rPr lang="en-US" sz="1400" b="true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 las Muñecas están flexionadas, en extensión, giradas o lateralizadas haciendo un agarre de fuerzas (*)</a:t>
            </a:r>
          </a:p>
          <a:p>
            <a:pPr algn="just" marL="0" indent="0" lvl="0">
              <a:lnSpc>
                <a:spcPts val="1960"/>
              </a:lnSpc>
              <a:spcBef>
                <a:spcPct val="0"/>
              </a:spcBef>
            </a:pPr>
            <a:r>
              <a:rPr lang="en-US" b="true" sz="1400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 se ejecuta la acción de atornillar de forma intensa (*)</a:t>
            </a:r>
          </a:p>
          <a:p>
            <a:pPr algn="just" marL="0" indent="0" lvl="0">
              <a:lnSpc>
                <a:spcPts val="1960"/>
              </a:lnSpc>
              <a:spcBef>
                <a:spcPct val="0"/>
              </a:spcBef>
            </a:pPr>
            <a:r>
              <a:rPr lang="en-US" b="true" sz="1400" strike="noStrike" u="none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(*) Más de 2 horas por día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095134" y="6838458"/>
            <a:ext cx="3188126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Movimiento repetitivos con alta frecuencia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253666" y="7042294"/>
            <a:ext cx="10124454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960"/>
              </a:lnSpc>
              <a:spcBef>
                <a:spcPct val="0"/>
              </a:spcBef>
            </a:pPr>
            <a:r>
              <a:rPr lang="en-US" b="true" sz="1400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 trabajador repite el mismo movimiento muscular más de 4 veces/ min. Durante más de 2 horas por día. En los siguientes grupos musculares: Cuelllo, hombros, codos, muñecas, manos.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095134" y="7825884"/>
            <a:ext cx="318812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Impacto Repetitivo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253666" y="7907164"/>
            <a:ext cx="10124454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960"/>
              </a:lnSpc>
              <a:spcBef>
                <a:spcPct val="0"/>
              </a:spcBef>
            </a:pPr>
            <a:r>
              <a:rPr lang="en-US" b="true" sz="1400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Usando manos o rodillas comoun martillo m{as de 10 veces por hora, más de 2 horas por día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095134" y="8756159"/>
            <a:ext cx="363058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Vibración de brazo-mano de moderada a alta intesidad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253666" y="9017635"/>
            <a:ext cx="10124454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b="true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Nivel moderado: mas 30min/día</a:t>
            </a:r>
          </a:p>
          <a:p>
            <a:pPr algn="just" marL="0" indent="0" lvl="0">
              <a:lnSpc>
                <a:spcPts val="1960"/>
              </a:lnSpc>
              <a:spcBef>
                <a:spcPct val="0"/>
              </a:spcBef>
            </a:pPr>
            <a:r>
              <a:rPr lang="en-US" b="true" sz="1400">
                <a:solidFill>
                  <a:srgbClr val="1D1D2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Nivel alto: más de 2 horas/día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5868215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5" y="0"/>
                </a:lnTo>
                <a:lnTo>
                  <a:pt x="2176435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7417" y="199105"/>
            <a:ext cx="6806723" cy="1666096"/>
            <a:chOff x="0" y="0"/>
            <a:chExt cx="1792717" cy="43880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92717" cy="438807"/>
            </a:xfrm>
            <a:custGeom>
              <a:avLst/>
              <a:gdLst/>
              <a:ahLst/>
              <a:cxnLst/>
              <a:rect r="r" b="b" t="t" l="l"/>
              <a:pathLst>
                <a:path h="438807" w="1792717">
                  <a:moveTo>
                    <a:pt x="0" y="0"/>
                  </a:moveTo>
                  <a:lnTo>
                    <a:pt x="1792717" y="0"/>
                  </a:lnTo>
                  <a:lnTo>
                    <a:pt x="1792717" y="438807"/>
                  </a:lnTo>
                  <a:lnTo>
                    <a:pt x="0" y="438807"/>
                  </a:lnTo>
                  <a:close/>
                </a:path>
              </a:pathLst>
            </a:custGeom>
            <a:solidFill>
              <a:srgbClr val="000000">
                <a:alpha val="47843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792717" cy="476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399650" y="2036037"/>
            <a:ext cx="8700515" cy="8031870"/>
          </a:xfrm>
          <a:custGeom>
            <a:avLst/>
            <a:gdLst/>
            <a:ahLst/>
            <a:cxnLst/>
            <a:rect r="r" b="b" t="t" l="l"/>
            <a:pathLst>
              <a:path h="8031870" w="8700515">
                <a:moveTo>
                  <a:pt x="0" y="0"/>
                </a:moveTo>
                <a:lnTo>
                  <a:pt x="8700515" y="0"/>
                </a:lnTo>
                <a:lnTo>
                  <a:pt x="8700515" y="8031869"/>
                </a:lnTo>
                <a:lnTo>
                  <a:pt x="0" y="80318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90" r="0" b="-8034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7417" y="491366"/>
            <a:ext cx="680672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TITULO IX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7417" y="888570"/>
            <a:ext cx="6806723" cy="97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FFFFFF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IDENTIFICACIÓN DE LOS FACTORES DE RIESGO DISERGONÓMICO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7417" y="199105"/>
            <a:ext cx="6806723" cy="1666096"/>
            <a:chOff x="0" y="0"/>
            <a:chExt cx="1792717" cy="43880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92717" cy="438807"/>
            </a:xfrm>
            <a:custGeom>
              <a:avLst/>
              <a:gdLst/>
              <a:ahLst/>
              <a:cxnLst/>
              <a:rect r="r" b="b" t="t" l="l"/>
              <a:pathLst>
                <a:path h="438807" w="1792717">
                  <a:moveTo>
                    <a:pt x="0" y="0"/>
                  </a:moveTo>
                  <a:lnTo>
                    <a:pt x="1792717" y="0"/>
                  </a:lnTo>
                  <a:lnTo>
                    <a:pt x="1792717" y="438807"/>
                  </a:lnTo>
                  <a:lnTo>
                    <a:pt x="0" y="438807"/>
                  </a:lnTo>
                  <a:close/>
                </a:path>
              </a:pathLst>
            </a:custGeom>
            <a:solidFill>
              <a:srgbClr val="000000">
                <a:alpha val="47843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792717" cy="476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948307" y="2176436"/>
            <a:ext cx="8391387" cy="7825029"/>
          </a:xfrm>
          <a:custGeom>
            <a:avLst/>
            <a:gdLst/>
            <a:ahLst/>
            <a:cxnLst/>
            <a:rect r="r" b="b" t="t" l="l"/>
            <a:pathLst>
              <a:path h="7825029" w="8391387">
                <a:moveTo>
                  <a:pt x="0" y="0"/>
                </a:moveTo>
                <a:lnTo>
                  <a:pt x="8391386" y="0"/>
                </a:lnTo>
                <a:lnTo>
                  <a:pt x="8391386" y="7825029"/>
                </a:lnTo>
                <a:lnTo>
                  <a:pt x="0" y="7825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723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7417" y="491366"/>
            <a:ext cx="680672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TITULO IX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7417" y="888570"/>
            <a:ext cx="6806723" cy="97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FFFFFF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IDENTIFICACIÓN DE LOS FACTORES DE RIESGO DISERGONÓMICO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25012" y="293687"/>
            <a:ext cx="6426088" cy="1470025"/>
            <a:chOff x="0" y="0"/>
            <a:chExt cx="1692468" cy="3871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92468" cy="387167"/>
            </a:xfrm>
            <a:custGeom>
              <a:avLst/>
              <a:gdLst/>
              <a:ahLst/>
              <a:cxnLst/>
              <a:rect r="r" b="b" t="t" l="l"/>
              <a:pathLst>
                <a:path h="387167" w="1692468">
                  <a:moveTo>
                    <a:pt x="0" y="0"/>
                  </a:moveTo>
                  <a:lnTo>
                    <a:pt x="1692468" y="0"/>
                  </a:lnTo>
                  <a:lnTo>
                    <a:pt x="1692468" y="387167"/>
                  </a:lnTo>
                  <a:lnTo>
                    <a:pt x="0" y="387167"/>
                  </a:lnTo>
                  <a:close/>
                </a:path>
              </a:pathLst>
            </a:custGeom>
            <a:solidFill>
              <a:srgbClr val="3C2CC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04775"/>
              <a:ext cx="1692468" cy="4919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000"/>
                </a:lnSpc>
              </a:pPr>
              <a:r>
                <a:rPr lang="en-US" b="true" sz="5000">
                  <a:solidFill>
                    <a:srgbClr val="FFFFFF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Riesgos Ergonómicos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28700" y="3628122"/>
            <a:ext cx="3822075" cy="3888443"/>
          </a:xfrm>
          <a:custGeom>
            <a:avLst/>
            <a:gdLst/>
            <a:ahLst/>
            <a:cxnLst/>
            <a:rect r="r" b="b" t="t" l="l"/>
            <a:pathLst>
              <a:path h="3888443" w="3822075">
                <a:moveTo>
                  <a:pt x="0" y="0"/>
                </a:moveTo>
                <a:lnTo>
                  <a:pt x="3822075" y="0"/>
                </a:lnTo>
                <a:lnTo>
                  <a:pt x="3822075" y="3888442"/>
                </a:lnTo>
                <a:lnTo>
                  <a:pt x="0" y="3888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99555" b="-9614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780063" y="3628122"/>
            <a:ext cx="3913247" cy="3888443"/>
          </a:xfrm>
          <a:custGeom>
            <a:avLst/>
            <a:gdLst/>
            <a:ahLst/>
            <a:cxnLst/>
            <a:rect r="r" b="b" t="t" l="l"/>
            <a:pathLst>
              <a:path h="3888443" w="3913247">
                <a:moveTo>
                  <a:pt x="0" y="0"/>
                </a:moveTo>
                <a:lnTo>
                  <a:pt x="3913247" y="0"/>
                </a:lnTo>
                <a:lnTo>
                  <a:pt x="3913247" y="3888442"/>
                </a:lnTo>
                <a:lnTo>
                  <a:pt x="0" y="3888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00147" b="-10142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22598" y="3628122"/>
            <a:ext cx="4411703" cy="3888443"/>
          </a:xfrm>
          <a:custGeom>
            <a:avLst/>
            <a:gdLst/>
            <a:ahLst/>
            <a:cxnLst/>
            <a:rect r="r" b="b" t="t" l="l"/>
            <a:pathLst>
              <a:path h="3888443" w="4411703">
                <a:moveTo>
                  <a:pt x="0" y="0"/>
                </a:moveTo>
                <a:lnTo>
                  <a:pt x="4411704" y="0"/>
                </a:lnTo>
                <a:lnTo>
                  <a:pt x="4411704" y="3888442"/>
                </a:lnTo>
                <a:lnTo>
                  <a:pt x="0" y="3888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4318" t="0" r="-8524" b="-23225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25012" y="293687"/>
            <a:ext cx="6426088" cy="1470025"/>
            <a:chOff x="0" y="0"/>
            <a:chExt cx="1692468" cy="3871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92468" cy="387167"/>
            </a:xfrm>
            <a:custGeom>
              <a:avLst/>
              <a:gdLst/>
              <a:ahLst/>
              <a:cxnLst/>
              <a:rect r="r" b="b" t="t" l="l"/>
              <a:pathLst>
                <a:path h="387167" w="1692468">
                  <a:moveTo>
                    <a:pt x="0" y="0"/>
                  </a:moveTo>
                  <a:lnTo>
                    <a:pt x="1692468" y="0"/>
                  </a:lnTo>
                  <a:lnTo>
                    <a:pt x="1692468" y="387167"/>
                  </a:lnTo>
                  <a:lnTo>
                    <a:pt x="0" y="387167"/>
                  </a:lnTo>
                  <a:close/>
                </a:path>
              </a:pathLst>
            </a:custGeom>
            <a:solidFill>
              <a:srgbClr val="3C2CC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04775"/>
              <a:ext cx="1692468" cy="4919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000"/>
                </a:lnSpc>
              </a:pPr>
              <a:r>
                <a:rPr lang="en-US" b="true" sz="5000">
                  <a:solidFill>
                    <a:srgbClr val="FFFFFF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Riesgos Ergonómicos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044006" y="3495386"/>
            <a:ext cx="4199989" cy="3888443"/>
          </a:xfrm>
          <a:custGeom>
            <a:avLst/>
            <a:gdLst/>
            <a:ahLst/>
            <a:cxnLst/>
            <a:rect r="r" b="b" t="t" l="l"/>
            <a:pathLst>
              <a:path h="3888443" w="4199989">
                <a:moveTo>
                  <a:pt x="0" y="0"/>
                </a:moveTo>
                <a:lnTo>
                  <a:pt x="4199988" y="0"/>
                </a:lnTo>
                <a:lnTo>
                  <a:pt x="4199988" y="3888442"/>
                </a:lnTo>
                <a:lnTo>
                  <a:pt x="0" y="3888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42" r="0" b="-766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936087" y="3495386"/>
            <a:ext cx="4323213" cy="3888443"/>
          </a:xfrm>
          <a:custGeom>
            <a:avLst/>
            <a:gdLst/>
            <a:ahLst/>
            <a:cxnLst/>
            <a:rect r="r" b="b" t="t" l="l"/>
            <a:pathLst>
              <a:path h="3888443" w="4323213">
                <a:moveTo>
                  <a:pt x="0" y="0"/>
                </a:moveTo>
                <a:lnTo>
                  <a:pt x="4323213" y="0"/>
                </a:lnTo>
                <a:lnTo>
                  <a:pt x="4323213" y="3888442"/>
                </a:lnTo>
                <a:lnTo>
                  <a:pt x="0" y="3888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564" r="-10746" b="-115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4199" y="3495386"/>
            <a:ext cx="4259045" cy="3888443"/>
          </a:xfrm>
          <a:custGeom>
            <a:avLst/>
            <a:gdLst/>
            <a:ahLst/>
            <a:cxnLst/>
            <a:rect r="r" b="b" t="t" l="l"/>
            <a:pathLst>
              <a:path h="3888443" w="4259045">
                <a:moveTo>
                  <a:pt x="0" y="0"/>
                </a:moveTo>
                <a:lnTo>
                  <a:pt x="4259044" y="0"/>
                </a:lnTo>
                <a:lnTo>
                  <a:pt x="4259044" y="3888442"/>
                </a:lnTo>
                <a:lnTo>
                  <a:pt x="0" y="3888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953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05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25012" y="293687"/>
            <a:ext cx="6426088" cy="1470025"/>
            <a:chOff x="0" y="0"/>
            <a:chExt cx="1692468" cy="3871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92468" cy="387167"/>
            </a:xfrm>
            <a:custGeom>
              <a:avLst/>
              <a:gdLst/>
              <a:ahLst/>
              <a:cxnLst/>
              <a:rect r="r" b="b" t="t" l="l"/>
              <a:pathLst>
                <a:path h="387167" w="1692468">
                  <a:moveTo>
                    <a:pt x="0" y="0"/>
                  </a:moveTo>
                  <a:lnTo>
                    <a:pt x="1692468" y="0"/>
                  </a:lnTo>
                  <a:lnTo>
                    <a:pt x="1692468" y="387167"/>
                  </a:lnTo>
                  <a:lnTo>
                    <a:pt x="0" y="387167"/>
                  </a:lnTo>
                  <a:close/>
                </a:path>
              </a:pathLst>
            </a:custGeom>
            <a:solidFill>
              <a:srgbClr val="3C2CC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04775"/>
              <a:ext cx="1692468" cy="4919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000"/>
                </a:lnSpc>
              </a:pPr>
              <a:r>
                <a:rPr lang="en-US" b="true" sz="5000">
                  <a:solidFill>
                    <a:srgbClr val="FFFFFF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Riesgos Ergonómicos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044006" y="3495386"/>
            <a:ext cx="4374193" cy="3888443"/>
          </a:xfrm>
          <a:custGeom>
            <a:avLst/>
            <a:gdLst/>
            <a:ahLst/>
            <a:cxnLst/>
            <a:rect r="r" b="b" t="t" l="l"/>
            <a:pathLst>
              <a:path h="3888443" w="4374193">
                <a:moveTo>
                  <a:pt x="0" y="0"/>
                </a:moveTo>
                <a:lnTo>
                  <a:pt x="4374192" y="0"/>
                </a:lnTo>
                <a:lnTo>
                  <a:pt x="4374192" y="3888442"/>
                </a:lnTo>
                <a:lnTo>
                  <a:pt x="0" y="3888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172" r="0" b="-831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936087" y="3495386"/>
            <a:ext cx="4502528" cy="3888443"/>
          </a:xfrm>
          <a:custGeom>
            <a:avLst/>
            <a:gdLst/>
            <a:ahLst/>
            <a:cxnLst/>
            <a:rect r="r" b="b" t="t" l="l"/>
            <a:pathLst>
              <a:path h="3888443" w="4502528">
                <a:moveTo>
                  <a:pt x="0" y="0"/>
                </a:moveTo>
                <a:lnTo>
                  <a:pt x="4502528" y="0"/>
                </a:lnTo>
                <a:lnTo>
                  <a:pt x="4502528" y="3888442"/>
                </a:lnTo>
                <a:lnTo>
                  <a:pt x="0" y="3888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822" r="0" b="-997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4199" y="3495386"/>
            <a:ext cx="4409570" cy="3888443"/>
          </a:xfrm>
          <a:custGeom>
            <a:avLst/>
            <a:gdLst/>
            <a:ahLst/>
            <a:cxnLst/>
            <a:rect r="r" b="b" t="t" l="l"/>
            <a:pathLst>
              <a:path h="3888443" w="4409570">
                <a:moveTo>
                  <a:pt x="0" y="0"/>
                </a:moveTo>
                <a:lnTo>
                  <a:pt x="4409570" y="0"/>
                </a:lnTo>
                <a:lnTo>
                  <a:pt x="4409570" y="3888442"/>
                </a:lnTo>
                <a:lnTo>
                  <a:pt x="0" y="3888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933" r="0" b="-8468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35696" y="442454"/>
            <a:ext cx="13351029" cy="5984173"/>
            <a:chOff x="0" y="0"/>
            <a:chExt cx="3516320" cy="157607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16320" cy="1576078"/>
            </a:xfrm>
            <a:custGeom>
              <a:avLst/>
              <a:gdLst/>
              <a:ahLst/>
              <a:cxnLst/>
              <a:rect r="r" b="b" t="t" l="l"/>
              <a:pathLst>
                <a:path h="1576078" w="3516320">
                  <a:moveTo>
                    <a:pt x="0" y="0"/>
                  </a:moveTo>
                  <a:lnTo>
                    <a:pt x="3516320" y="0"/>
                  </a:lnTo>
                  <a:lnTo>
                    <a:pt x="3516320" y="1576078"/>
                  </a:lnTo>
                  <a:lnTo>
                    <a:pt x="0" y="1576078"/>
                  </a:lnTo>
                  <a:close/>
                </a:path>
              </a:pathLst>
            </a:custGeom>
            <a:solidFill>
              <a:srgbClr val="E9E4E4">
                <a:alpha val="30980"/>
              </a:srgbClr>
            </a:solidFill>
            <a:ln w="133350" cap="sq">
              <a:solidFill>
                <a:srgbClr val="1B1265">
                  <a:alpha val="30980"/>
                </a:srgbClr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516320" cy="1614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786076" y="840663"/>
            <a:ext cx="2112702" cy="2112702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89A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FFFFF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“ERGON”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786076" y="3434540"/>
            <a:ext cx="2112702" cy="2112702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89A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FFFFF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“ERGON”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5153204" y="1601069"/>
            <a:ext cx="1108927" cy="591890"/>
          </a:xfrm>
          <a:custGeom>
            <a:avLst/>
            <a:gdLst/>
            <a:ahLst/>
            <a:cxnLst/>
            <a:rect r="r" b="b" t="t" l="l"/>
            <a:pathLst>
              <a:path h="591890" w="1108927">
                <a:moveTo>
                  <a:pt x="0" y="0"/>
                </a:moveTo>
                <a:lnTo>
                  <a:pt x="1108927" y="0"/>
                </a:lnTo>
                <a:lnTo>
                  <a:pt x="1108927" y="591889"/>
                </a:lnTo>
                <a:lnTo>
                  <a:pt x="0" y="591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153204" y="4194946"/>
            <a:ext cx="1108927" cy="591890"/>
          </a:xfrm>
          <a:custGeom>
            <a:avLst/>
            <a:gdLst/>
            <a:ahLst/>
            <a:cxnLst/>
            <a:rect r="r" b="b" t="t" l="l"/>
            <a:pathLst>
              <a:path h="591890" w="1108927">
                <a:moveTo>
                  <a:pt x="0" y="0"/>
                </a:moveTo>
                <a:lnTo>
                  <a:pt x="1108927" y="0"/>
                </a:lnTo>
                <a:lnTo>
                  <a:pt x="1108927" y="591890"/>
                </a:lnTo>
                <a:lnTo>
                  <a:pt x="0" y="59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6876315" y="840663"/>
            <a:ext cx="2112702" cy="2112702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00000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TRABAJO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876315" y="3434540"/>
            <a:ext cx="2112702" cy="2112702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00000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LEYES NATURALES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304527" y="2681270"/>
            <a:ext cx="1694261" cy="910567"/>
            <a:chOff x="0" y="0"/>
            <a:chExt cx="151235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512350" cy="812800"/>
            </a:xfrm>
            <a:custGeom>
              <a:avLst/>
              <a:gdLst/>
              <a:ahLst/>
              <a:cxnLst/>
              <a:rect r="r" b="b" t="t" l="l"/>
              <a:pathLst>
                <a:path h="812800" w="1512350">
                  <a:moveTo>
                    <a:pt x="1512350" y="406400"/>
                  </a:moveTo>
                  <a:lnTo>
                    <a:pt x="1105950" y="0"/>
                  </a:lnTo>
                  <a:lnTo>
                    <a:pt x="110595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05950" y="609600"/>
                  </a:lnTo>
                  <a:lnTo>
                    <a:pt x="1105950" y="812800"/>
                  </a:lnTo>
                  <a:lnTo>
                    <a:pt x="1512350" y="406400"/>
                  </a:lnTo>
                  <a:close/>
                </a:path>
              </a:pathLst>
            </a:custGeom>
            <a:solidFill>
              <a:srgbClr val="6389A6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165100"/>
              <a:ext cx="141075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1608389" y="1897013"/>
            <a:ext cx="2591836" cy="2591836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1265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b="true" sz="2499">
                  <a:solidFill>
                    <a:srgbClr val="FFFFFF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LEYES DE TRABAJO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635696" y="6912402"/>
            <a:ext cx="13351029" cy="3086100"/>
            <a:chOff x="0" y="0"/>
            <a:chExt cx="351632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3516320" cy="812800"/>
            </a:xfrm>
            <a:custGeom>
              <a:avLst/>
              <a:gdLst/>
              <a:ahLst/>
              <a:cxnLst/>
              <a:rect r="r" b="b" t="t" l="l"/>
              <a:pathLst>
                <a:path h="812800" w="3516320">
                  <a:moveTo>
                    <a:pt x="0" y="0"/>
                  </a:moveTo>
                  <a:lnTo>
                    <a:pt x="3516320" y="0"/>
                  </a:lnTo>
                  <a:lnTo>
                    <a:pt x="351632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1265">
                <a:alpha val="51765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47625"/>
              <a:ext cx="351632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just">
                <a:lnSpc>
                  <a:spcPts val="3359"/>
                </a:lnSpc>
              </a:pPr>
              <a:r>
                <a:rPr lang="en-US" sz="2399" b="true">
                  <a:solidFill>
                    <a:srgbClr val="FFFFFF">
                      <a:alpha val="51765"/>
                    </a:srgbClr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ALGUNOS EJEMPLOS:</a:t>
              </a:r>
            </a:p>
            <a:p>
              <a:pPr algn="just">
                <a:lnSpc>
                  <a:spcPts val="3359"/>
                </a:lnSpc>
              </a:pPr>
            </a:p>
            <a:p>
              <a:pPr algn="just" marL="518157" indent="-259078" lvl="1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>
                      <a:alpha val="51765"/>
                    </a:srgbClr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“Adaptación del hombre al trabajo” Jarry JJ., 1962.</a:t>
              </a:r>
            </a:p>
            <a:p>
              <a:pPr algn="just" marL="518157" indent="-259078" lvl="1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>
                      <a:alpha val="51765"/>
                    </a:srgbClr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“Es el conjunto de conocimientos científicos y necesarios para el diseño de herramientas, maquinas y dispositivos que puedan se utilizados con el máximo confort, seguridad y eficacia para el hombre.</a:t>
              </a:r>
            </a:p>
            <a:p>
              <a:pPr algn="just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83323" y="407553"/>
            <a:ext cx="3916797" cy="3916797"/>
          </a:xfrm>
          <a:custGeom>
            <a:avLst/>
            <a:gdLst/>
            <a:ahLst/>
            <a:cxnLst/>
            <a:rect r="r" b="b" t="t" l="l"/>
            <a:pathLst>
              <a:path h="3916797" w="3916797">
                <a:moveTo>
                  <a:pt x="0" y="0"/>
                </a:moveTo>
                <a:lnTo>
                  <a:pt x="3916797" y="0"/>
                </a:lnTo>
                <a:lnTo>
                  <a:pt x="3916797" y="3916797"/>
                </a:lnTo>
                <a:lnTo>
                  <a:pt x="0" y="391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15946" y="8572863"/>
            <a:ext cx="685437" cy="685437"/>
          </a:xfrm>
          <a:custGeom>
            <a:avLst/>
            <a:gdLst/>
            <a:ahLst/>
            <a:cxnLst/>
            <a:rect r="r" b="b" t="t" l="l"/>
            <a:pathLst>
              <a:path h="685437" w="685437">
                <a:moveTo>
                  <a:pt x="0" y="0"/>
                </a:moveTo>
                <a:lnTo>
                  <a:pt x="685438" y="0"/>
                </a:lnTo>
                <a:lnTo>
                  <a:pt x="685438" y="685437"/>
                </a:lnTo>
                <a:lnTo>
                  <a:pt x="0" y="685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29076" y="8626707"/>
            <a:ext cx="615803" cy="631593"/>
          </a:xfrm>
          <a:custGeom>
            <a:avLst/>
            <a:gdLst/>
            <a:ahLst/>
            <a:cxnLst/>
            <a:rect r="r" b="b" t="t" l="l"/>
            <a:pathLst>
              <a:path h="631593" w="615803">
                <a:moveTo>
                  <a:pt x="0" y="0"/>
                </a:moveTo>
                <a:lnTo>
                  <a:pt x="615803" y="0"/>
                </a:lnTo>
                <a:lnTo>
                  <a:pt x="615803" y="631593"/>
                </a:lnTo>
                <a:lnTo>
                  <a:pt x="0" y="631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46039" y="8519018"/>
            <a:ext cx="685437" cy="685437"/>
          </a:xfrm>
          <a:custGeom>
            <a:avLst/>
            <a:gdLst/>
            <a:ahLst/>
            <a:cxnLst/>
            <a:rect r="r" b="b" t="t" l="l"/>
            <a:pathLst>
              <a:path h="685437" w="685437">
                <a:moveTo>
                  <a:pt x="0" y="0"/>
                </a:moveTo>
                <a:lnTo>
                  <a:pt x="685437" y="0"/>
                </a:lnTo>
                <a:lnTo>
                  <a:pt x="685437" y="685437"/>
                </a:lnTo>
                <a:lnTo>
                  <a:pt x="0" y="68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4616242"/>
            <a:ext cx="16230600" cy="1818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61"/>
              </a:lnSpc>
            </a:pPr>
            <a:r>
              <a:rPr lang="en-US" b="true" sz="12692">
                <a:solidFill>
                  <a:srgbClr val="000000"/>
                </a:solidFill>
                <a:latin typeface="Lovelo"/>
                <a:ea typeface="Lovelo"/>
                <a:cs typeface="Lovelo"/>
                <a:sym typeface="Lovelo"/>
              </a:rPr>
              <a:t>GRACIAS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365736" y="6568134"/>
            <a:ext cx="5556528" cy="45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ING. RICARDO TEO PRADO CARDENAS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865025" y="7260195"/>
            <a:ext cx="4557951" cy="481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23"/>
              </a:lnSpc>
              <a:spcBef>
                <a:spcPct val="0"/>
              </a:spcBef>
            </a:pPr>
            <a:r>
              <a:rPr lang="en-US" sz="28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www.gvconsultores.com.pe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243649" y="8772726"/>
            <a:ext cx="1800701" cy="431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3"/>
              </a:lnSpc>
              <a:spcBef>
                <a:spcPct val="0"/>
              </a:spcBef>
            </a:pPr>
            <a:r>
              <a:rPr lang="en-US" sz="25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932 526 260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94686" y="8772726"/>
            <a:ext cx="5288637" cy="431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3"/>
              </a:lnSpc>
              <a:spcBef>
                <a:spcPct val="0"/>
              </a:spcBef>
            </a:pPr>
            <a:r>
              <a:rPr lang="en-US" sz="25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G&amp;V Consultores y Contratistas SAC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953637" y="8671142"/>
            <a:ext cx="4444365" cy="431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3"/>
              </a:lnSpc>
              <a:spcBef>
                <a:spcPct val="0"/>
              </a:spcBef>
            </a:pPr>
            <a:r>
              <a:rPr lang="en-US" sz="25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gvconsultoresycontratistassac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B86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2454" y="515388"/>
            <a:ext cx="2470310" cy="1646059"/>
          </a:xfrm>
          <a:custGeom>
            <a:avLst/>
            <a:gdLst/>
            <a:ahLst/>
            <a:cxnLst/>
            <a:rect r="r" b="b" t="t" l="l"/>
            <a:pathLst>
              <a:path h="1646059" w="2470310">
                <a:moveTo>
                  <a:pt x="0" y="0"/>
                </a:moveTo>
                <a:lnTo>
                  <a:pt x="2470310" y="0"/>
                </a:lnTo>
                <a:lnTo>
                  <a:pt x="2470310" y="1646059"/>
                </a:lnTo>
                <a:lnTo>
                  <a:pt x="0" y="1646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2171" y="4137912"/>
            <a:ext cx="3041948" cy="2053315"/>
          </a:xfrm>
          <a:custGeom>
            <a:avLst/>
            <a:gdLst/>
            <a:ahLst/>
            <a:cxnLst/>
            <a:rect r="r" b="b" t="t" l="l"/>
            <a:pathLst>
              <a:path h="2053315" w="3041948">
                <a:moveTo>
                  <a:pt x="0" y="0"/>
                </a:moveTo>
                <a:lnTo>
                  <a:pt x="3041948" y="0"/>
                </a:lnTo>
                <a:lnTo>
                  <a:pt x="3041948" y="2053315"/>
                </a:lnTo>
                <a:lnTo>
                  <a:pt x="0" y="2053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88628" y="7057139"/>
            <a:ext cx="1915086" cy="1886359"/>
          </a:xfrm>
          <a:custGeom>
            <a:avLst/>
            <a:gdLst/>
            <a:ahLst/>
            <a:cxnLst/>
            <a:rect r="r" b="b" t="t" l="l"/>
            <a:pathLst>
              <a:path h="1886359" w="1915086">
                <a:moveTo>
                  <a:pt x="0" y="0"/>
                </a:moveTo>
                <a:lnTo>
                  <a:pt x="1915085" y="0"/>
                </a:lnTo>
                <a:lnTo>
                  <a:pt x="1915085" y="1886359"/>
                </a:lnTo>
                <a:lnTo>
                  <a:pt x="0" y="18863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473712" y="2373765"/>
            <a:ext cx="7082553" cy="708255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4503167" y="4525981"/>
            <a:ext cx="8963403" cy="1111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01"/>
              </a:lnSpc>
            </a:pPr>
            <a:r>
              <a:rPr lang="en-US" sz="6501" b="true">
                <a:solidFill>
                  <a:srgbClr val="FFFFFF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RM 375-2008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998400" y="577382"/>
            <a:ext cx="9745030" cy="9132237"/>
            <a:chOff x="0" y="0"/>
            <a:chExt cx="1313904" cy="123128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13904" cy="1231282"/>
            </a:xfrm>
            <a:custGeom>
              <a:avLst/>
              <a:gdLst/>
              <a:ahLst/>
              <a:cxnLst/>
              <a:rect r="r" b="b" t="t" l="l"/>
              <a:pathLst>
                <a:path h="1231282" w="1313904">
                  <a:moveTo>
                    <a:pt x="656952" y="0"/>
                  </a:moveTo>
                  <a:cubicBezTo>
                    <a:pt x="294127" y="0"/>
                    <a:pt x="0" y="275632"/>
                    <a:pt x="0" y="615641"/>
                  </a:cubicBezTo>
                  <a:cubicBezTo>
                    <a:pt x="0" y="955650"/>
                    <a:pt x="294127" y="1231282"/>
                    <a:pt x="656952" y="1231282"/>
                  </a:cubicBezTo>
                  <a:cubicBezTo>
                    <a:pt x="1019776" y="1231282"/>
                    <a:pt x="1313904" y="955650"/>
                    <a:pt x="1313904" y="615641"/>
                  </a:cubicBezTo>
                  <a:cubicBezTo>
                    <a:pt x="1313904" y="275632"/>
                    <a:pt x="1019776" y="0"/>
                    <a:pt x="6569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33450" cap="sq">
              <a:solidFill>
                <a:srgbClr val="EEC12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123178" y="77333"/>
              <a:ext cx="1067547" cy="10385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593864" y="577382"/>
            <a:ext cx="9477107" cy="826768"/>
            <a:chOff x="0" y="0"/>
            <a:chExt cx="2496028" cy="2177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96028" cy="217750"/>
            </a:xfrm>
            <a:custGeom>
              <a:avLst/>
              <a:gdLst/>
              <a:ahLst/>
              <a:cxnLst/>
              <a:rect r="r" b="b" t="t" l="l"/>
              <a:pathLst>
                <a:path h="217750" w="2496028">
                  <a:moveTo>
                    <a:pt x="41662" y="0"/>
                  </a:moveTo>
                  <a:lnTo>
                    <a:pt x="2454366" y="0"/>
                  </a:lnTo>
                  <a:cubicBezTo>
                    <a:pt x="2465416" y="0"/>
                    <a:pt x="2476012" y="4389"/>
                    <a:pt x="2483826" y="12203"/>
                  </a:cubicBezTo>
                  <a:cubicBezTo>
                    <a:pt x="2491639" y="20016"/>
                    <a:pt x="2496028" y="30613"/>
                    <a:pt x="2496028" y="41662"/>
                  </a:cubicBezTo>
                  <a:lnTo>
                    <a:pt x="2496028" y="176087"/>
                  </a:lnTo>
                  <a:cubicBezTo>
                    <a:pt x="2496028" y="187137"/>
                    <a:pt x="2491639" y="197734"/>
                    <a:pt x="2483826" y="205547"/>
                  </a:cubicBezTo>
                  <a:cubicBezTo>
                    <a:pt x="2476012" y="213360"/>
                    <a:pt x="2465416" y="217750"/>
                    <a:pt x="2454366" y="217750"/>
                  </a:cubicBezTo>
                  <a:lnTo>
                    <a:pt x="41662" y="217750"/>
                  </a:lnTo>
                  <a:cubicBezTo>
                    <a:pt x="30613" y="217750"/>
                    <a:pt x="20016" y="213360"/>
                    <a:pt x="12203" y="205547"/>
                  </a:cubicBezTo>
                  <a:cubicBezTo>
                    <a:pt x="4389" y="197734"/>
                    <a:pt x="0" y="187137"/>
                    <a:pt x="0" y="176087"/>
                  </a:cubicBezTo>
                  <a:lnTo>
                    <a:pt x="0" y="41662"/>
                  </a:lnTo>
                  <a:cubicBezTo>
                    <a:pt x="0" y="30613"/>
                    <a:pt x="4389" y="20016"/>
                    <a:pt x="12203" y="12203"/>
                  </a:cubicBezTo>
                  <a:cubicBezTo>
                    <a:pt x="20016" y="4389"/>
                    <a:pt x="30613" y="0"/>
                    <a:pt x="41662" y="0"/>
                  </a:cubicBezTo>
                  <a:close/>
                </a:path>
              </a:pathLst>
            </a:custGeom>
            <a:solidFill>
              <a:srgbClr val="1ED1E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496028" cy="265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3779"/>
                </a:lnSpc>
              </a:pPr>
              <a:r>
                <a:rPr lang="en-US" sz="2699" b="true">
                  <a:solidFill>
                    <a:srgbClr val="00000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TITULO I: DISPOSICIONES GENERALES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653294" y="1557186"/>
            <a:ext cx="9720457" cy="826768"/>
            <a:chOff x="0" y="0"/>
            <a:chExt cx="2560120" cy="2177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60120" cy="217750"/>
            </a:xfrm>
            <a:custGeom>
              <a:avLst/>
              <a:gdLst/>
              <a:ahLst/>
              <a:cxnLst/>
              <a:rect r="r" b="b" t="t" l="l"/>
              <a:pathLst>
                <a:path h="217750" w="2560120">
                  <a:moveTo>
                    <a:pt x="40619" y="0"/>
                  </a:moveTo>
                  <a:lnTo>
                    <a:pt x="2519501" y="0"/>
                  </a:lnTo>
                  <a:cubicBezTo>
                    <a:pt x="2541935" y="0"/>
                    <a:pt x="2560120" y="18186"/>
                    <a:pt x="2560120" y="40619"/>
                  </a:cubicBezTo>
                  <a:lnTo>
                    <a:pt x="2560120" y="177130"/>
                  </a:lnTo>
                  <a:cubicBezTo>
                    <a:pt x="2560120" y="187903"/>
                    <a:pt x="2555841" y="198235"/>
                    <a:pt x="2548223" y="205852"/>
                  </a:cubicBezTo>
                  <a:cubicBezTo>
                    <a:pt x="2540606" y="213470"/>
                    <a:pt x="2530274" y="217750"/>
                    <a:pt x="2519501" y="217750"/>
                  </a:cubicBezTo>
                  <a:lnTo>
                    <a:pt x="40619" y="217750"/>
                  </a:lnTo>
                  <a:cubicBezTo>
                    <a:pt x="18186" y="217750"/>
                    <a:pt x="0" y="199564"/>
                    <a:pt x="0" y="177130"/>
                  </a:cubicBezTo>
                  <a:lnTo>
                    <a:pt x="0" y="40619"/>
                  </a:lnTo>
                  <a:cubicBezTo>
                    <a:pt x="0" y="18186"/>
                    <a:pt x="18186" y="0"/>
                    <a:pt x="40619" y="0"/>
                  </a:cubicBezTo>
                  <a:close/>
                </a:path>
              </a:pathLst>
            </a:custGeom>
            <a:solidFill>
              <a:srgbClr val="1ED1E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560120" cy="265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3779"/>
                </a:lnSpc>
              </a:pPr>
              <a:r>
                <a:rPr lang="en-US" sz="2699" b="true">
                  <a:solidFill>
                    <a:srgbClr val="00000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TITULO II: GLOSARIO DE TÉRMINOS 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267002" y="2536353"/>
            <a:ext cx="10185034" cy="826768"/>
            <a:chOff x="0" y="0"/>
            <a:chExt cx="2682478" cy="2177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682478" cy="217750"/>
            </a:xfrm>
            <a:custGeom>
              <a:avLst/>
              <a:gdLst/>
              <a:ahLst/>
              <a:cxnLst/>
              <a:rect r="r" b="b" t="t" l="l"/>
              <a:pathLst>
                <a:path h="217750" w="2682478">
                  <a:moveTo>
                    <a:pt x="38766" y="0"/>
                  </a:moveTo>
                  <a:lnTo>
                    <a:pt x="2643711" y="0"/>
                  </a:lnTo>
                  <a:cubicBezTo>
                    <a:pt x="2665122" y="0"/>
                    <a:pt x="2682478" y="17356"/>
                    <a:pt x="2682478" y="38766"/>
                  </a:cubicBezTo>
                  <a:lnTo>
                    <a:pt x="2682478" y="178983"/>
                  </a:lnTo>
                  <a:cubicBezTo>
                    <a:pt x="2682478" y="189265"/>
                    <a:pt x="2678394" y="199125"/>
                    <a:pt x="2671124" y="206395"/>
                  </a:cubicBezTo>
                  <a:cubicBezTo>
                    <a:pt x="2663853" y="213665"/>
                    <a:pt x="2653993" y="217750"/>
                    <a:pt x="2643711" y="217750"/>
                  </a:cubicBezTo>
                  <a:lnTo>
                    <a:pt x="38766" y="217750"/>
                  </a:lnTo>
                  <a:cubicBezTo>
                    <a:pt x="17356" y="217750"/>
                    <a:pt x="0" y="200393"/>
                    <a:pt x="0" y="178983"/>
                  </a:cubicBezTo>
                  <a:lnTo>
                    <a:pt x="0" y="38766"/>
                  </a:lnTo>
                  <a:cubicBezTo>
                    <a:pt x="0" y="17356"/>
                    <a:pt x="17356" y="0"/>
                    <a:pt x="38766" y="0"/>
                  </a:cubicBezTo>
                  <a:close/>
                </a:path>
              </a:pathLst>
            </a:custGeom>
            <a:solidFill>
              <a:srgbClr val="1ED1E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2682478" cy="265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3779"/>
                </a:lnSpc>
              </a:pPr>
              <a:r>
                <a:rPr lang="en-US" sz="2699" b="true">
                  <a:solidFill>
                    <a:srgbClr val="00000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TITULO III: MANIPULACIÓN DE MANUAL DE CARGAS 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641855" y="3515521"/>
            <a:ext cx="10826592" cy="826768"/>
            <a:chOff x="0" y="0"/>
            <a:chExt cx="2851448" cy="21775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851448" cy="217750"/>
            </a:xfrm>
            <a:custGeom>
              <a:avLst/>
              <a:gdLst/>
              <a:ahLst/>
              <a:cxnLst/>
              <a:rect r="r" b="b" t="t" l="l"/>
              <a:pathLst>
                <a:path h="217750" w="2851448">
                  <a:moveTo>
                    <a:pt x="36469" y="0"/>
                  </a:moveTo>
                  <a:lnTo>
                    <a:pt x="2814979" y="0"/>
                  </a:lnTo>
                  <a:cubicBezTo>
                    <a:pt x="2824651" y="0"/>
                    <a:pt x="2833927" y="3842"/>
                    <a:pt x="2840767" y="10682"/>
                  </a:cubicBezTo>
                  <a:cubicBezTo>
                    <a:pt x="2847606" y="17521"/>
                    <a:pt x="2851448" y="26797"/>
                    <a:pt x="2851448" y="36469"/>
                  </a:cubicBezTo>
                  <a:lnTo>
                    <a:pt x="2851448" y="181280"/>
                  </a:lnTo>
                  <a:cubicBezTo>
                    <a:pt x="2851448" y="201422"/>
                    <a:pt x="2835120" y="217750"/>
                    <a:pt x="2814979" y="217750"/>
                  </a:cubicBezTo>
                  <a:lnTo>
                    <a:pt x="36469" y="217750"/>
                  </a:lnTo>
                  <a:cubicBezTo>
                    <a:pt x="16328" y="217750"/>
                    <a:pt x="0" y="201422"/>
                    <a:pt x="0" y="181280"/>
                  </a:cubicBezTo>
                  <a:lnTo>
                    <a:pt x="0" y="36469"/>
                  </a:lnTo>
                  <a:cubicBezTo>
                    <a:pt x="0" y="16328"/>
                    <a:pt x="16328" y="0"/>
                    <a:pt x="36469" y="0"/>
                  </a:cubicBezTo>
                  <a:close/>
                </a:path>
              </a:pathLst>
            </a:custGeom>
            <a:solidFill>
              <a:srgbClr val="1ED1E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2851448" cy="265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3779"/>
                </a:lnSpc>
              </a:pPr>
              <a:r>
                <a:rPr lang="en-US" sz="2699" b="true">
                  <a:solidFill>
                    <a:srgbClr val="00000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TITULO IV: POSICIONAMIENTO POSTURAL EN LOS PUESTOS DE TRABAJO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5784116" y="4494689"/>
            <a:ext cx="10826592" cy="807463"/>
            <a:chOff x="0" y="0"/>
            <a:chExt cx="2851448" cy="21266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851448" cy="212665"/>
            </a:xfrm>
            <a:custGeom>
              <a:avLst/>
              <a:gdLst/>
              <a:ahLst/>
              <a:cxnLst/>
              <a:rect r="r" b="b" t="t" l="l"/>
              <a:pathLst>
                <a:path h="212665" w="2851448">
                  <a:moveTo>
                    <a:pt x="36469" y="0"/>
                  </a:moveTo>
                  <a:lnTo>
                    <a:pt x="2814979" y="0"/>
                  </a:lnTo>
                  <a:cubicBezTo>
                    <a:pt x="2824651" y="0"/>
                    <a:pt x="2833927" y="3842"/>
                    <a:pt x="2840767" y="10682"/>
                  </a:cubicBezTo>
                  <a:cubicBezTo>
                    <a:pt x="2847606" y="17521"/>
                    <a:pt x="2851448" y="26797"/>
                    <a:pt x="2851448" y="36469"/>
                  </a:cubicBezTo>
                  <a:lnTo>
                    <a:pt x="2851448" y="176196"/>
                  </a:lnTo>
                  <a:cubicBezTo>
                    <a:pt x="2851448" y="196337"/>
                    <a:pt x="2835120" y="212665"/>
                    <a:pt x="2814979" y="212665"/>
                  </a:cubicBezTo>
                  <a:lnTo>
                    <a:pt x="36469" y="212665"/>
                  </a:lnTo>
                  <a:cubicBezTo>
                    <a:pt x="16328" y="212665"/>
                    <a:pt x="0" y="196337"/>
                    <a:pt x="0" y="176196"/>
                  </a:cubicBezTo>
                  <a:lnTo>
                    <a:pt x="0" y="36469"/>
                  </a:lnTo>
                  <a:cubicBezTo>
                    <a:pt x="0" y="16328"/>
                    <a:pt x="16328" y="0"/>
                    <a:pt x="36469" y="0"/>
                  </a:cubicBezTo>
                  <a:close/>
                </a:path>
              </a:pathLst>
            </a:custGeom>
            <a:solidFill>
              <a:srgbClr val="1ED1E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2851448" cy="260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3219"/>
                </a:lnSpc>
              </a:pPr>
              <a:r>
                <a:rPr lang="en-US" sz="2299" b="true">
                  <a:solidFill>
                    <a:srgbClr val="00000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TITULO V: EQUIPOS Y HERRAMIENTAS EN LOS PUESTOS DE TRABAJO DE PRODUCCIÓN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5737105" y="5454552"/>
            <a:ext cx="10826592" cy="826768"/>
            <a:chOff x="0" y="0"/>
            <a:chExt cx="2851448" cy="21775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851448" cy="217750"/>
            </a:xfrm>
            <a:custGeom>
              <a:avLst/>
              <a:gdLst/>
              <a:ahLst/>
              <a:cxnLst/>
              <a:rect r="r" b="b" t="t" l="l"/>
              <a:pathLst>
                <a:path h="217750" w="2851448">
                  <a:moveTo>
                    <a:pt x="36469" y="0"/>
                  </a:moveTo>
                  <a:lnTo>
                    <a:pt x="2814979" y="0"/>
                  </a:lnTo>
                  <a:cubicBezTo>
                    <a:pt x="2824651" y="0"/>
                    <a:pt x="2833927" y="3842"/>
                    <a:pt x="2840767" y="10682"/>
                  </a:cubicBezTo>
                  <a:cubicBezTo>
                    <a:pt x="2847606" y="17521"/>
                    <a:pt x="2851448" y="26797"/>
                    <a:pt x="2851448" y="36469"/>
                  </a:cubicBezTo>
                  <a:lnTo>
                    <a:pt x="2851448" y="181280"/>
                  </a:lnTo>
                  <a:cubicBezTo>
                    <a:pt x="2851448" y="201422"/>
                    <a:pt x="2835120" y="217750"/>
                    <a:pt x="2814979" y="217750"/>
                  </a:cubicBezTo>
                  <a:lnTo>
                    <a:pt x="36469" y="217750"/>
                  </a:lnTo>
                  <a:cubicBezTo>
                    <a:pt x="16328" y="217750"/>
                    <a:pt x="0" y="201422"/>
                    <a:pt x="0" y="181280"/>
                  </a:cubicBezTo>
                  <a:lnTo>
                    <a:pt x="0" y="36469"/>
                  </a:lnTo>
                  <a:cubicBezTo>
                    <a:pt x="0" y="16328"/>
                    <a:pt x="16328" y="0"/>
                    <a:pt x="36469" y="0"/>
                  </a:cubicBezTo>
                  <a:close/>
                </a:path>
              </a:pathLst>
            </a:custGeom>
            <a:solidFill>
              <a:srgbClr val="1ED1E2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2851448" cy="265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3779"/>
                </a:lnSpc>
              </a:pPr>
              <a:r>
                <a:rPr lang="en-US" sz="2699" b="true">
                  <a:solidFill>
                    <a:srgbClr val="00000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TITULO VI: EQUIPOS EN LOS PUESTOS DE TRABAJO INFORMATICOS 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5471833" y="6433719"/>
            <a:ext cx="10826592" cy="826768"/>
            <a:chOff x="0" y="0"/>
            <a:chExt cx="2851448" cy="21775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851448" cy="217750"/>
            </a:xfrm>
            <a:custGeom>
              <a:avLst/>
              <a:gdLst/>
              <a:ahLst/>
              <a:cxnLst/>
              <a:rect r="r" b="b" t="t" l="l"/>
              <a:pathLst>
                <a:path h="217750" w="2851448">
                  <a:moveTo>
                    <a:pt x="36469" y="0"/>
                  </a:moveTo>
                  <a:lnTo>
                    <a:pt x="2814979" y="0"/>
                  </a:lnTo>
                  <a:cubicBezTo>
                    <a:pt x="2824651" y="0"/>
                    <a:pt x="2833927" y="3842"/>
                    <a:pt x="2840767" y="10682"/>
                  </a:cubicBezTo>
                  <a:cubicBezTo>
                    <a:pt x="2847606" y="17521"/>
                    <a:pt x="2851448" y="26797"/>
                    <a:pt x="2851448" y="36469"/>
                  </a:cubicBezTo>
                  <a:lnTo>
                    <a:pt x="2851448" y="181280"/>
                  </a:lnTo>
                  <a:cubicBezTo>
                    <a:pt x="2851448" y="201422"/>
                    <a:pt x="2835120" y="217750"/>
                    <a:pt x="2814979" y="217750"/>
                  </a:cubicBezTo>
                  <a:lnTo>
                    <a:pt x="36469" y="217750"/>
                  </a:lnTo>
                  <a:cubicBezTo>
                    <a:pt x="16328" y="217750"/>
                    <a:pt x="0" y="201422"/>
                    <a:pt x="0" y="181280"/>
                  </a:cubicBezTo>
                  <a:lnTo>
                    <a:pt x="0" y="36469"/>
                  </a:lnTo>
                  <a:cubicBezTo>
                    <a:pt x="0" y="16328"/>
                    <a:pt x="16328" y="0"/>
                    <a:pt x="36469" y="0"/>
                  </a:cubicBezTo>
                  <a:close/>
                </a:path>
              </a:pathLst>
            </a:custGeom>
            <a:solidFill>
              <a:srgbClr val="1ED1E2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47625"/>
              <a:ext cx="2851448" cy="265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3779"/>
                </a:lnSpc>
              </a:pPr>
              <a:r>
                <a:rPr lang="en-US" sz="2699" b="true">
                  <a:solidFill>
                    <a:srgbClr val="00000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TITULO VII: CONDICIONES AMBIENTALES DE TRABAJO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946223" y="7412887"/>
            <a:ext cx="10937205" cy="826768"/>
            <a:chOff x="0" y="0"/>
            <a:chExt cx="2880581" cy="21775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880581" cy="217750"/>
            </a:xfrm>
            <a:custGeom>
              <a:avLst/>
              <a:gdLst/>
              <a:ahLst/>
              <a:cxnLst/>
              <a:rect r="r" b="b" t="t" l="l"/>
              <a:pathLst>
                <a:path h="217750" w="2880581">
                  <a:moveTo>
                    <a:pt x="36100" y="0"/>
                  </a:moveTo>
                  <a:lnTo>
                    <a:pt x="2844480" y="0"/>
                  </a:lnTo>
                  <a:cubicBezTo>
                    <a:pt x="2864418" y="0"/>
                    <a:pt x="2880581" y="16163"/>
                    <a:pt x="2880581" y="36100"/>
                  </a:cubicBezTo>
                  <a:lnTo>
                    <a:pt x="2880581" y="181649"/>
                  </a:lnTo>
                  <a:cubicBezTo>
                    <a:pt x="2880581" y="191224"/>
                    <a:pt x="2876777" y="200406"/>
                    <a:pt x="2870007" y="207176"/>
                  </a:cubicBezTo>
                  <a:cubicBezTo>
                    <a:pt x="2863237" y="213946"/>
                    <a:pt x="2854055" y="217750"/>
                    <a:pt x="2844480" y="217750"/>
                  </a:cubicBezTo>
                  <a:lnTo>
                    <a:pt x="36100" y="217750"/>
                  </a:lnTo>
                  <a:cubicBezTo>
                    <a:pt x="26526" y="217750"/>
                    <a:pt x="17344" y="213946"/>
                    <a:pt x="10574" y="207176"/>
                  </a:cubicBezTo>
                  <a:cubicBezTo>
                    <a:pt x="3803" y="200406"/>
                    <a:pt x="0" y="191224"/>
                    <a:pt x="0" y="181649"/>
                  </a:cubicBezTo>
                  <a:lnTo>
                    <a:pt x="0" y="36100"/>
                  </a:lnTo>
                  <a:cubicBezTo>
                    <a:pt x="0" y="26526"/>
                    <a:pt x="3803" y="17344"/>
                    <a:pt x="10574" y="10574"/>
                  </a:cubicBezTo>
                  <a:cubicBezTo>
                    <a:pt x="17344" y="3803"/>
                    <a:pt x="26526" y="0"/>
                    <a:pt x="36100" y="0"/>
                  </a:cubicBezTo>
                  <a:close/>
                </a:path>
              </a:pathLst>
            </a:custGeom>
            <a:solidFill>
              <a:srgbClr val="1ED1E2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47625"/>
              <a:ext cx="2880581" cy="265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3779"/>
                </a:lnSpc>
              </a:pPr>
              <a:r>
                <a:rPr lang="en-US" sz="2699" b="true">
                  <a:solidFill>
                    <a:srgbClr val="00000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TITULO VIII: ORGANIZACIÓN DEL TRABAJO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4147037" y="8392055"/>
            <a:ext cx="11446027" cy="826768"/>
            <a:chOff x="0" y="0"/>
            <a:chExt cx="3014591" cy="21775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3014592" cy="217750"/>
            </a:xfrm>
            <a:custGeom>
              <a:avLst/>
              <a:gdLst/>
              <a:ahLst/>
              <a:cxnLst/>
              <a:rect r="r" b="b" t="t" l="l"/>
              <a:pathLst>
                <a:path h="217750" w="3014592">
                  <a:moveTo>
                    <a:pt x="34496" y="0"/>
                  </a:moveTo>
                  <a:lnTo>
                    <a:pt x="2980096" y="0"/>
                  </a:lnTo>
                  <a:cubicBezTo>
                    <a:pt x="2999147" y="0"/>
                    <a:pt x="3014592" y="15444"/>
                    <a:pt x="3014592" y="34496"/>
                  </a:cubicBezTo>
                  <a:lnTo>
                    <a:pt x="3014592" y="183254"/>
                  </a:lnTo>
                  <a:cubicBezTo>
                    <a:pt x="3014592" y="192403"/>
                    <a:pt x="3010957" y="201177"/>
                    <a:pt x="3004488" y="207646"/>
                  </a:cubicBezTo>
                  <a:cubicBezTo>
                    <a:pt x="2998019" y="214115"/>
                    <a:pt x="2989245" y="217750"/>
                    <a:pt x="2980096" y="217750"/>
                  </a:cubicBezTo>
                  <a:lnTo>
                    <a:pt x="34496" y="217750"/>
                  </a:lnTo>
                  <a:cubicBezTo>
                    <a:pt x="15444" y="217750"/>
                    <a:pt x="0" y="202305"/>
                    <a:pt x="0" y="183254"/>
                  </a:cubicBezTo>
                  <a:lnTo>
                    <a:pt x="0" y="34496"/>
                  </a:lnTo>
                  <a:cubicBezTo>
                    <a:pt x="0" y="15444"/>
                    <a:pt x="15444" y="0"/>
                    <a:pt x="34496" y="0"/>
                  </a:cubicBezTo>
                  <a:close/>
                </a:path>
              </a:pathLst>
            </a:custGeom>
            <a:solidFill>
              <a:srgbClr val="1ED1E2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47625"/>
              <a:ext cx="3014591" cy="265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3779"/>
                </a:lnSpc>
              </a:pPr>
              <a:r>
                <a:rPr lang="en-US" sz="2699" b="true">
                  <a:solidFill>
                    <a:srgbClr val="00000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TITULO IX: IDENTIFICACIÓN DE LOS FACTORES DE RIESGO DISERGONÓMICO</a:t>
              </a: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381663" y="6433719"/>
            <a:ext cx="2277804" cy="1742520"/>
          </a:xfrm>
          <a:custGeom>
            <a:avLst/>
            <a:gdLst/>
            <a:ahLst/>
            <a:cxnLst/>
            <a:rect r="r" b="b" t="t" l="l"/>
            <a:pathLst>
              <a:path h="1742520" w="2277804">
                <a:moveTo>
                  <a:pt x="0" y="0"/>
                </a:moveTo>
                <a:lnTo>
                  <a:pt x="2277804" y="0"/>
                </a:lnTo>
                <a:lnTo>
                  <a:pt x="2277804" y="1742521"/>
                </a:lnTo>
                <a:lnTo>
                  <a:pt x="0" y="1742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455858" y="2047366"/>
            <a:ext cx="2203610" cy="1468155"/>
          </a:xfrm>
          <a:custGeom>
            <a:avLst/>
            <a:gdLst/>
            <a:ahLst/>
            <a:cxnLst/>
            <a:rect r="r" b="b" t="t" l="l"/>
            <a:pathLst>
              <a:path h="1468155" w="2203610">
                <a:moveTo>
                  <a:pt x="0" y="0"/>
                </a:moveTo>
                <a:lnTo>
                  <a:pt x="2203609" y="0"/>
                </a:lnTo>
                <a:lnTo>
                  <a:pt x="2203609" y="1468155"/>
                </a:lnTo>
                <a:lnTo>
                  <a:pt x="0" y="14681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154859" y="4032250"/>
            <a:ext cx="4146931" cy="217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APRUEBAN LA NORMA BASICA DE ERGONOMÍA Y DE PROCEDIMIENTO DE EVALUACIÓN DE RIESGO DISERGONÓMICO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7417" y="199105"/>
            <a:ext cx="6806723" cy="1410025"/>
            <a:chOff x="0" y="0"/>
            <a:chExt cx="1792717" cy="3713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92717" cy="371365"/>
            </a:xfrm>
            <a:custGeom>
              <a:avLst/>
              <a:gdLst/>
              <a:ahLst/>
              <a:cxnLst/>
              <a:rect r="r" b="b" t="t" l="l"/>
              <a:pathLst>
                <a:path h="371365" w="1792717">
                  <a:moveTo>
                    <a:pt x="0" y="0"/>
                  </a:moveTo>
                  <a:lnTo>
                    <a:pt x="1792717" y="0"/>
                  </a:lnTo>
                  <a:lnTo>
                    <a:pt x="1792717" y="371365"/>
                  </a:lnTo>
                  <a:lnTo>
                    <a:pt x="0" y="371365"/>
                  </a:ln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792717" cy="409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49218" y="7538010"/>
            <a:ext cx="1511554" cy="1540437"/>
          </a:xfrm>
          <a:custGeom>
            <a:avLst/>
            <a:gdLst/>
            <a:ahLst/>
            <a:cxnLst/>
            <a:rect r="r" b="b" t="t" l="l"/>
            <a:pathLst>
              <a:path h="1540437" w="1511554">
                <a:moveTo>
                  <a:pt x="0" y="0"/>
                </a:moveTo>
                <a:lnTo>
                  <a:pt x="1511554" y="0"/>
                </a:lnTo>
                <a:lnTo>
                  <a:pt x="1511554" y="1540438"/>
                </a:lnTo>
                <a:lnTo>
                  <a:pt x="0" y="1540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49218" y="2777883"/>
            <a:ext cx="1511554" cy="2371679"/>
          </a:xfrm>
          <a:custGeom>
            <a:avLst/>
            <a:gdLst/>
            <a:ahLst/>
            <a:cxnLst/>
            <a:rect r="r" b="b" t="t" l="l"/>
            <a:pathLst>
              <a:path h="2371679" w="1511554">
                <a:moveTo>
                  <a:pt x="0" y="0"/>
                </a:moveTo>
                <a:lnTo>
                  <a:pt x="1511554" y="0"/>
                </a:lnTo>
                <a:lnTo>
                  <a:pt x="1511554" y="2371679"/>
                </a:lnTo>
                <a:lnTo>
                  <a:pt x="0" y="23716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52" t="0" r="-1652" b="-555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935913" y="7538010"/>
            <a:ext cx="2133855" cy="2414856"/>
          </a:xfrm>
          <a:custGeom>
            <a:avLst/>
            <a:gdLst/>
            <a:ahLst/>
            <a:cxnLst/>
            <a:rect r="r" b="b" t="t" l="l"/>
            <a:pathLst>
              <a:path h="2414856" w="2133855">
                <a:moveTo>
                  <a:pt x="0" y="0"/>
                </a:moveTo>
                <a:lnTo>
                  <a:pt x="2133854" y="0"/>
                </a:lnTo>
                <a:lnTo>
                  <a:pt x="2133854" y="2414857"/>
                </a:lnTo>
                <a:lnTo>
                  <a:pt x="0" y="24148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10" id="10"/>
          <p:cNvGraphicFramePr>
            <a:graphicFrameLocks noGrp="true"/>
          </p:cNvGraphicFramePr>
          <p:nvPr/>
        </p:nvGraphicFramePr>
        <p:xfrm>
          <a:off x="2468276" y="2022479"/>
          <a:ext cx="9479473" cy="4190366"/>
        </p:xfrm>
        <a:graphic>
          <a:graphicData uri="http://schemas.openxmlformats.org/drawingml/2006/table">
            <a:tbl>
              <a:tblPr/>
              <a:tblGrid>
                <a:gridCol w="5209649"/>
                <a:gridCol w="1975251"/>
                <a:gridCol w="2294573"/>
              </a:tblGrid>
              <a:tr h="120155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true">
                          <a:solidFill>
                            <a:srgbClr val="000000"/>
                          </a:solidFill>
                          <a:latin typeface="Anantason Condensed Bold"/>
                          <a:ea typeface="Anantason Condensed Bold"/>
                          <a:cs typeface="Anantason Condensed Bold"/>
                          <a:sym typeface="Anantason Condensed Bold"/>
                        </a:rPr>
                        <a:t>SITUACIÓN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E7F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true">
                          <a:solidFill>
                            <a:srgbClr val="000000"/>
                          </a:solidFill>
                          <a:latin typeface="Anantason Condensed Bold"/>
                          <a:ea typeface="Anantason Condensed Bold"/>
                          <a:cs typeface="Anantason Condensed Bold"/>
                          <a:sym typeface="Anantason Condensed Bold"/>
                        </a:rPr>
                        <a:t>PESO MÁXIMO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E7F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true">
                          <a:solidFill>
                            <a:srgbClr val="000000"/>
                          </a:solidFill>
                          <a:latin typeface="Anantason Condensed Bold"/>
                          <a:ea typeface="Anantason Condensed Bold"/>
                          <a:cs typeface="Anantason Condensed Bold"/>
                          <a:sym typeface="Anantason Condensed Bold"/>
                        </a:rPr>
                        <a:t>% DE POBLACIÓN PROTEGICA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E7FB"/>
                    </a:solidFill>
                  </a:tcPr>
                </a:tc>
              </a:tr>
              <a:tr h="96124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En General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25 kg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85 %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24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Mayor Protección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15 kg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95 %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33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Trabajadores Entrenados y/o Situación Aisladas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40 kg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No disponible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11" id="11"/>
          <p:cNvGraphicFramePr>
            <a:graphicFrameLocks noGrp="true"/>
          </p:cNvGraphicFramePr>
          <p:nvPr/>
        </p:nvGraphicFramePr>
        <p:xfrm>
          <a:off x="2468276" y="6859488"/>
          <a:ext cx="9479473" cy="2981325"/>
        </p:xfrm>
        <a:graphic>
          <a:graphicData uri="http://schemas.openxmlformats.org/drawingml/2006/table">
            <a:tbl>
              <a:tblPr/>
              <a:tblGrid>
                <a:gridCol w="6683536"/>
                <a:gridCol w="1409585"/>
                <a:gridCol w="1386351"/>
              </a:tblGrid>
              <a:tr h="9937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000000"/>
                          </a:solidFill>
                          <a:latin typeface="Anantason Condensed Bold"/>
                          <a:ea typeface="Anantason Condensed Bold"/>
                          <a:cs typeface="Anantason Condensed Bold"/>
                          <a:sym typeface="Anantason Condensed Bold"/>
                        </a:rPr>
                        <a:t>CONDICIÓN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E7F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true">
                          <a:solidFill>
                            <a:srgbClr val="000000"/>
                          </a:solidFill>
                          <a:latin typeface="Anantason Condensed Bold"/>
                          <a:ea typeface="Anantason Condensed Bold"/>
                          <a:cs typeface="Anantason Condensed Bold"/>
                          <a:sym typeface="Anantason Condensed Bold"/>
                        </a:rPr>
                        <a:t>HOMBRES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E7F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true">
                          <a:solidFill>
                            <a:srgbClr val="000000"/>
                          </a:solidFill>
                          <a:latin typeface="Anantason Condensed Bold"/>
                          <a:ea typeface="Anantason Condensed Bold"/>
                          <a:cs typeface="Anantason Condensed Bold"/>
                          <a:sym typeface="Anantason Condensed Bold"/>
                        </a:rPr>
                        <a:t>MUJERES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E7FB"/>
                    </a:solidFill>
                  </a:tcPr>
                </a:tc>
              </a:tr>
              <a:tr h="9937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Fuerza necesaria para sacar del reposo o detener una carga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25 kg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15 kg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37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Fuerza necesaria para mantener la carga en movimiento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10 kg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Anantason Condensed"/>
                          <a:ea typeface="Anantason Condensed"/>
                          <a:cs typeface="Anantason Condensed"/>
                          <a:sym typeface="Anantason Condensed"/>
                        </a:rPr>
                        <a:t>7 kg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12" id="12"/>
          <p:cNvGrpSpPr/>
          <p:nvPr/>
        </p:nvGrpSpPr>
        <p:grpSpPr>
          <a:xfrm rot="0">
            <a:off x="12397901" y="3731051"/>
            <a:ext cx="5209878" cy="2252344"/>
            <a:chOff x="0" y="0"/>
            <a:chExt cx="1372149" cy="59321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72149" cy="593210"/>
            </a:xfrm>
            <a:custGeom>
              <a:avLst/>
              <a:gdLst/>
              <a:ahLst/>
              <a:cxnLst/>
              <a:rect r="r" b="b" t="t" l="l"/>
              <a:pathLst>
                <a:path h="593210" w="1372149">
                  <a:moveTo>
                    <a:pt x="0" y="0"/>
                  </a:moveTo>
                  <a:lnTo>
                    <a:pt x="1372149" y="0"/>
                  </a:lnTo>
                  <a:lnTo>
                    <a:pt x="1372149" y="593210"/>
                  </a:lnTo>
                  <a:lnTo>
                    <a:pt x="0" y="593210"/>
                  </a:ln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372149" cy="6313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just">
                <a:lnSpc>
                  <a:spcPts val="3079"/>
                </a:lnSpc>
              </a:pPr>
              <a:r>
                <a:rPr lang="en-US" b="true" sz="2199">
                  <a:solidFill>
                    <a:srgbClr val="00000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6. Cuando las cargas sean mayores de 25 kg. para los varones y 15 kg. para las mujeres, el empleador favorecerá la manipulación de cargas utilizando ayudas mecánicas apropiadas.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237417" y="491366"/>
            <a:ext cx="680672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TITULO III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02076" y="888570"/>
            <a:ext cx="6806723" cy="481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MANIPULACIÓN DE CARGAS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7417" y="199105"/>
            <a:ext cx="6806723" cy="1410025"/>
            <a:chOff x="0" y="0"/>
            <a:chExt cx="1792717" cy="3713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92717" cy="371365"/>
            </a:xfrm>
            <a:custGeom>
              <a:avLst/>
              <a:gdLst/>
              <a:ahLst/>
              <a:cxnLst/>
              <a:rect r="r" b="b" t="t" l="l"/>
              <a:pathLst>
                <a:path h="371365" w="1792717">
                  <a:moveTo>
                    <a:pt x="0" y="0"/>
                  </a:moveTo>
                  <a:lnTo>
                    <a:pt x="1792717" y="0"/>
                  </a:lnTo>
                  <a:lnTo>
                    <a:pt x="1792717" y="371365"/>
                  </a:lnTo>
                  <a:lnTo>
                    <a:pt x="0" y="371365"/>
                  </a:ln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792717" cy="409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28700" y="2769501"/>
            <a:ext cx="2447421" cy="2373999"/>
          </a:xfrm>
          <a:custGeom>
            <a:avLst/>
            <a:gdLst/>
            <a:ahLst/>
            <a:cxnLst/>
            <a:rect r="r" b="b" t="t" l="l"/>
            <a:pathLst>
              <a:path h="2373999" w="2447421">
                <a:moveTo>
                  <a:pt x="0" y="0"/>
                </a:moveTo>
                <a:lnTo>
                  <a:pt x="2447421" y="0"/>
                </a:lnTo>
                <a:lnTo>
                  <a:pt x="2447421" y="2373999"/>
                </a:lnTo>
                <a:lnTo>
                  <a:pt x="0" y="2373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48376" y="2769501"/>
            <a:ext cx="2249364" cy="2373999"/>
          </a:xfrm>
          <a:custGeom>
            <a:avLst/>
            <a:gdLst/>
            <a:ahLst/>
            <a:cxnLst/>
            <a:rect r="r" b="b" t="t" l="l"/>
            <a:pathLst>
              <a:path h="2373999" w="2249364">
                <a:moveTo>
                  <a:pt x="0" y="0"/>
                </a:moveTo>
                <a:lnTo>
                  <a:pt x="2249363" y="0"/>
                </a:lnTo>
                <a:lnTo>
                  <a:pt x="2249363" y="2373999"/>
                </a:lnTo>
                <a:lnTo>
                  <a:pt x="0" y="2373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699660" y="5994822"/>
            <a:ext cx="3827226" cy="2079533"/>
          </a:xfrm>
          <a:custGeom>
            <a:avLst/>
            <a:gdLst/>
            <a:ahLst/>
            <a:cxnLst/>
            <a:rect r="r" b="b" t="t" l="l"/>
            <a:pathLst>
              <a:path h="2079533" w="3827226">
                <a:moveTo>
                  <a:pt x="0" y="0"/>
                </a:moveTo>
                <a:lnTo>
                  <a:pt x="3827226" y="0"/>
                </a:lnTo>
                <a:lnTo>
                  <a:pt x="3827226" y="2079533"/>
                </a:lnTo>
                <a:lnTo>
                  <a:pt x="0" y="20795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0406" t="-320362" r="-186543" b="-73394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740833" y="5675400"/>
            <a:ext cx="3518467" cy="2398955"/>
          </a:xfrm>
          <a:custGeom>
            <a:avLst/>
            <a:gdLst/>
            <a:ahLst/>
            <a:cxnLst/>
            <a:rect r="r" b="b" t="t" l="l"/>
            <a:pathLst>
              <a:path h="2398955" w="3518467">
                <a:moveTo>
                  <a:pt x="0" y="0"/>
                </a:moveTo>
                <a:lnTo>
                  <a:pt x="3518467" y="0"/>
                </a:lnTo>
                <a:lnTo>
                  <a:pt x="3518467" y="2398955"/>
                </a:lnTo>
                <a:lnTo>
                  <a:pt x="0" y="23989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8207" t="-235168" r="-66196" b="-4796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40779" y="3251846"/>
            <a:ext cx="5061454" cy="1891654"/>
          </a:xfrm>
          <a:custGeom>
            <a:avLst/>
            <a:gdLst/>
            <a:ahLst/>
            <a:cxnLst/>
            <a:rect r="r" b="b" t="t" l="l"/>
            <a:pathLst>
              <a:path h="1891654" w="5061454">
                <a:moveTo>
                  <a:pt x="0" y="0"/>
                </a:moveTo>
                <a:lnTo>
                  <a:pt x="5061454" y="0"/>
                </a:lnTo>
                <a:lnTo>
                  <a:pt x="5061454" y="1891654"/>
                </a:lnTo>
                <a:lnTo>
                  <a:pt x="0" y="18916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0331" t="-344260" r="-185672" b="-332361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959664" y="3251846"/>
            <a:ext cx="4610908" cy="1891654"/>
          </a:xfrm>
          <a:custGeom>
            <a:avLst/>
            <a:gdLst/>
            <a:ahLst/>
            <a:cxnLst/>
            <a:rect r="r" b="b" t="t" l="l"/>
            <a:pathLst>
              <a:path h="1891654" w="4610908">
                <a:moveTo>
                  <a:pt x="0" y="0"/>
                </a:moveTo>
                <a:lnTo>
                  <a:pt x="4610908" y="0"/>
                </a:lnTo>
                <a:lnTo>
                  <a:pt x="4610908" y="1891654"/>
                </a:lnTo>
                <a:lnTo>
                  <a:pt x="0" y="18916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1575" t="-398050" r="-93353" b="-399918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37417" y="491366"/>
            <a:ext cx="680672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TITULO III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02076" y="888570"/>
            <a:ext cx="6806723" cy="481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MANIPULACIÓN DE CARGAS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7417" y="199105"/>
            <a:ext cx="6806723" cy="1410025"/>
            <a:chOff x="0" y="0"/>
            <a:chExt cx="1792717" cy="3713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92717" cy="371365"/>
            </a:xfrm>
            <a:custGeom>
              <a:avLst/>
              <a:gdLst/>
              <a:ahLst/>
              <a:cxnLst/>
              <a:rect r="r" b="b" t="t" l="l"/>
              <a:pathLst>
                <a:path h="371365" w="1792717">
                  <a:moveTo>
                    <a:pt x="0" y="0"/>
                  </a:moveTo>
                  <a:lnTo>
                    <a:pt x="1792717" y="0"/>
                  </a:lnTo>
                  <a:lnTo>
                    <a:pt x="1792717" y="371365"/>
                  </a:lnTo>
                  <a:lnTo>
                    <a:pt x="0" y="371365"/>
                  </a:ln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792717" cy="409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5098490" y="4547275"/>
            <a:ext cx="1734060" cy="2714771"/>
          </a:xfrm>
          <a:custGeom>
            <a:avLst/>
            <a:gdLst/>
            <a:ahLst/>
            <a:cxnLst/>
            <a:rect r="r" b="b" t="t" l="l"/>
            <a:pathLst>
              <a:path h="2714771" w="1734060">
                <a:moveTo>
                  <a:pt x="0" y="0"/>
                </a:moveTo>
                <a:lnTo>
                  <a:pt x="1734060" y="0"/>
                </a:lnTo>
                <a:lnTo>
                  <a:pt x="1734060" y="2714771"/>
                </a:lnTo>
                <a:lnTo>
                  <a:pt x="0" y="2714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7417" y="491366"/>
            <a:ext cx="680672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TITULO III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02076" y="888570"/>
            <a:ext cx="6806723" cy="481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MANIPULACIÓN DE CARGAS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308800" y="3777329"/>
            <a:ext cx="2225863" cy="3484717"/>
          </a:xfrm>
          <a:custGeom>
            <a:avLst/>
            <a:gdLst/>
            <a:ahLst/>
            <a:cxnLst/>
            <a:rect r="r" b="b" t="t" l="l"/>
            <a:pathLst>
              <a:path h="3484717" w="2225863">
                <a:moveTo>
                  <a:pt x="0" y="0"/>
                </a:moveTo>
                <a:lnTo>
                  <a:pt x="2225863" y="0"/>
                </a:lnTo>
                <a:lnTo>
                  <a:pt x="2225863" y="3484717"/>
                </a:lnTo>
                <a:lnTo>
                  <a:pt x="0" y="348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945439" y="3078202"/>
            <a:ext cx="2706443" cy="4237092"/>
          </a:xfrm>
          <a:custGeom>
            <a:avLst/>
            <a:gdLst/>
            <a:ahLst/>
            <a:cxnLst/>
            <a:rect r="r" b="b" t="t" l="l"/>
            <a:pathLst>
              <a:path h="4237092" w="2706443">
                <a:moveTo>
                  <a:pt x="0" y="0"/>
                </a:moveTo>
                <a:lnTo>
                  <a:pt x="2706443" y="0"/>
                </a:lnTo>
                <a:lnTo>
                  <a:pt x="2706443" y="4237092"/>
                </a:lnTo>
                <a:lnTo>
                  <a:pt x="0" y="4237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>
            <a:off x="3375716" y="7262046"/>
            <a:ext cx="10895966" cy="0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3" id="13"/>
          <p:cNvSpPr/>
          <p:nvPr/>
        </p:nvSpPr>
        <p:spPr>
          <a:xfrm flipV="true">
            <a:off x="3442391" y="2480782"/>
            <a:ext cx="0" cy="4781264"/>
          </a:xfrm>
          <a:prstGeom prst="line">
            <a:avLst/>
          </a:prstGeom>
          <a:ln cap="flat" w="13335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4" id="14"/>
          <p:cNvSpPr txBox="true"/>
          <p:nvPr/>
        </p:nvSpPr>
        <p:spPr>
          <a:xfrm rot="0">
            <a:off x="5307226" y="7482807"/>
            <a:ext cx="1028343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1.55 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907560" y="7482807"/>
            <a:ext cx="1028343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1.71 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851164" y="7482807"/>
            <a:ext cx="1028343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1.95 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613118" y="8343133"/>
            <a:ext cx="1617226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Estatura</a:t>
            </a:r>
          </a:p>
        </p:txBody>
      </p:sp>
      <p:sp>
        <p:nvSpPr>
          <p:cNvPr name="AutoShape 18" id="18"/>
          <p:cNvSpPr/>
          <p:nvPr/>
        </p:nvSpPr>
        <p:spPr>
          <a:xfrm>
            <a:off x="3375716" y="3078202"/>
            <a:ext cx="8225664" cy="0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>
            <a:off x="3442391" y="3777329"/>
            <a:ext cx="4979341" cy="0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3442391" y="4547275"/>
            <a:ext cx="2688058" cy="0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21" id="21"/>
          <p:cNvSpPr txBox="true"/>
          <p:nvPr/>
        </p:nvSpPr>
        <p:spPr>
          <a:xfrm rot="0">
            <a:off x="1978785" y="1759206"/>
            <a:ext cx="1706761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Percentil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650953" y="2833727"/>
            <a:ext cx="362426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95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650953" y="3532854"/>
            <a:ext cx="362426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50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41559" y="4240251"/>
            <a:ext cx="181213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2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7417" y="199105"/>
            <a:ext cx="6806723" cy="1666096"/>
            <a:chOff x="0" y="0"/>
            <a:chExt cx="1792717" cy="43880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92717" cy="438807"/>
            </a:xfrm>
            <a:custGeom>
              <a:avLst/>
              <a:gdLst/>
              <a:ahLst/>
              <a:cxnLst/>
              <a:rect r="r" b="b" t="t" l="l"/>
              <a:pathLst>
                <a:path h="438807" w="1792717">
                  <a:moveTo>
                    <a:pt x="0" y="0"/>
                  </a:moveTo>
                  <a:lnTo>
                    <a:pt x="1792717" y="0"/>
                  </a:lnTo>
                  <a:lnTo>
                    <a:pt x="1792717" y="438807"/>
                  </a:lnTo>
                  <a:lnTo>
                    <a:pt x="0" y="438807"/>
                  </a:lnTo>
                  <a:close/>
                </a:path>
              </a:pathLst>
            </a:custGeom>
            <a:solidFill>
              <a:srgbClr val="51E7F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792717" cy="476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79891" y="2898073"/>
            <a:ext cx="1936658" cy="1181361"/>
          </a:xfrm>
          <a:custGeom>
            <a:avLst/>
            <a:gdLst/>
            <a:ahLst/>
            <a:cxnLst/>
            <a:rect r="r" b="b" t="t" l="l"/>
            <a:pathLst>
              <a:path h="1181361" w="1936658">
                <a:moveTo>
                  <a:pt x="0" y="0"/>
                </a:moveTo>
                <a:lnTo>
                  <a:pt x="1936658" y="0"/>
                </a:lnTo>
                <a:lnTo>
                  <a:pt x="1936658" y="1181361"/>
                </a:lnTo>
                <a:lnTo>
                  <a:pt x="0" y="1181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836128" y="8837423"/>
            <a:ext cx="2138915" cy="1088173"/>
          </a:xfrm>
          <a:custGeom>
            <a:avLst/>
            <a:gdLst/>
            <a:ahLst/>
            <a:cxnLst/>
            <a:rect r="r" b="b" t="t" l="l"/>
            <a:pathLst>
              <a:path h="1088173" w="2138915">
                <a:moveTo>
                  <a:pt x="0" y="0"/>
                </a:moveTo>
                <a:lnTo>
                  <a:pt x="2138915" y="0"/>
                </a:lnTo>
                <a:lnTo>
                  <a:pt x="2138915" y="1088173"/>
                </a:lnTo>
                <a:lnTo>
                  <a:pt x="0" y="10881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280111" y="1629943"/>
            <a:ext cx="1727778" cy="546492"/>
            <a:chOff x="0" y="0"/>
            <a:chExt cx="455053" cy="14393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5053" cy="143932"/>
            </a:xfrm>
            <a:custGeom>
              <a:avLst/>
              <a:gdLst/>
              <a:ahLst/>
              <a:cxnLst/>
              <a:rect r="r" b="b" t="t" l="l"/>
              <a:pathLst>
                <a:path h="143932" w="455053">
                  <a:moveTo>
                    <a:pt x="0" y="0"/>
                  </a:moveTo>
                  <a:lnTo>
                    <a:pt x="455053" y="0"/>
                  </a:lnTo>
                  <a:lnTo>
                    <a:pt x="455053" y="143932"/>
                  </a:lnTo>
                  <a:lnTo>
                    <a:pt x="0" y="143932"/>
                  </a:lnTo>
                  <a:close/>
                </a:path>
              </a:pathLst>
            </a:custGeom>
            <a:solidFill>
              <a:srgbClr val="FAE4CE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455053" cy="1725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Puesto de Trabajo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37417" y="491366"/>
            <a:ext cx="680672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TITULO IV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37417" y="888570"/>
            <a:ext cx="6806723" cy="97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POSICIONAMIENTO POSTURAL EN LOS PUESTOS DE TRABAJO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4221593" y="3488753"/>
            <a:ext cx="2533033" cy="590681"/>
            <a:chOff x="0" y="0"/>
            <a:chExt cx="667136" cy="15557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67136" cy="155570"/>
            </a:xfrm>
            <a:custGeom>
              <a:avLst/>
              <a:gdLst/>
              <a:ahLst/>
              <a:cxnLst/>
              <a:rect r="r" b="b" t="t" l="l"/>
              <a:pathLst>
                <a:path h="155570" w="667136">
                  <a:moveTo>
                    <a:pt x="0" y="0"/>
                  </a:moveTo>
                  <a:lnTo>
                    <a:pt x="667136" y="0"/>
                  </a:lnTo>
                  <a:lnTo>
                    <a:pt x="667136" y="155570"/>
                  </a:lnTo>
                  <a:lnTo>
                    <a:pt x="0" y="155570"/>
                  </a:lnTo>
                  <a:close/>
                </a:path>
              </a:pathLst>
            </a:custGeom>
            <a:solidFill>
              <a:srgbClr val="FAE4CE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667136" cy="1841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Trabajo al alcance de los brazos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28700" y="5520232"/>
            <a:ext cx="2533033" cy="789940"/>
            <a:chOff x="0" y="0"/>
            <a:chExt cx="667136" cy="20805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67136" cy="208050"/>
            </a:xfrm>
            <a:custGeom>
              <a:avLst/>
              <a:gdLst/>
              <a:ahLst/>
              <a:cxnLst/>
              <a:rect r="r" b="b" t="t" l="l"/>
              <a:pathLst>
                <a:path h="208050" w="667136">
                  <a:moveTo>
                    <a:pt x="0" y="0"/>
                  </a:moveTo>
                  <a:lnTo>
                    <a:pt x="667136" y="0"/>
                  </a:lnTo>
                  <a:lnTo>
                    <a:pt x="667136" y="208050"/>
                  </a:lnTo>
                  <a:lnTo>
                    <a:pt x="0" y="208050"/>
                  </a:lnTo>
                  <a:close/>
                </a:path>
              </a:pathLst>
            </a:custGeom>
            <a:solidFill>
              <a:srgbClr val="FAE4CE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667136" cy="236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Demandas de fuerza pequeñas para manipular objetos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1807217" y="3488753"/>
            <a:ext cx="3816149" cy="789941"/>
            <a:chOff x="0" y="0"/>
            <a:chExt cx="1005076" cy="20805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05076" cy="208050"/>
            </a:xfrm>
            <a:custGeom>
              <a:avLst/>
              <a:gdLst/>
              <a:ahLst/>
              <a:cxnLst/>
              <a:rect r="r" b="b" t="t" l="l"/>
              <a:pathLst>
                <a:path h="208050" w="1005076">
                  <a:moveTo>
                    <a:pt x="0" y="0"/>
                  </a:moveTo>
                  <a:lnTo>
                    <a:pt x="1005076" y="0"/>
                  </a:lnTo>
                  <a:lnTo>
                    <a:pt x="1005076" y="208050"/>
                  </a:lnTo>
                  <a:lnTo>
                    <a:pt x="0" y="208050"/>
                  </a:lnTo>
                  <a:close/>
                </a:path>
              </a:pathLst>
            </a:custGeom>
            <a:solidFill>
              <a:srgbClr val="FD373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1005076" cy="236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Trabajo sobre una superficie horizontal o vertical extensa o con obejtos voluminosos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7556705" y="5520232"/>
            <a:ext cx="3174591" cy="789940"/>
            <a:chOff x="0" y="0"/>
            <a:chExt cx="836106" cy="20805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36106" cy="208050"/>
            </a:xfrm>
            <a:custGeom>
              <a:avLst/>
              <a:gdLst/>
              <a:ahLst/>
              <a:cxnLst/>
              <a:rect r="r" b="b" t="t" l="l"/>
              <a:pathLst>
                <a:path h="208050" w="836106">
                  <a:moveTo>
                    <a:pt x="0" y="0"/>
                  </a:moveTo>
                  <a:lnTo>
                    <a:pt x="836106" y="0"/>
                  </a:lnTo>
                  <a:lnTo>
                    <a:pt x="836106" y="208050"/>
                  </a:lnTo>
                  <a:lnTo>
                    <a:pt x="0" y="208050"/>
                  </a:lnTo>
                  <a:close/>
                </a:path>
              </a:pathLst>
            </a:custGeom>
            <a:solidFill>
              <a:srgbClr val="FD373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836106" cy="236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Demandas de fuerza importantes para manipular objetos</a:t>
              </a:r>
            </a:p>
          </p:txBody>
        </p:sp>
      </p:grpSp>
      <p:sp>
        <p:nvSpPr>
          <p:cNvPr name="AutoShape 25" id="25"/>
          <p:cNvSpPr/>
          <p:nvPr/>
        </p:nvSpPr>
        <p:spPr>
          <a:xfrm>
            <a:off x="13696241" y="2773819"/>
            <a:ext cx="0" cy="71493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6" id="26"/>
          <p:cNvSpPr/>
          <p:nvPr/>
        </p:nvSpPr>
        <p:spPr>
          <a:xfrm>
            <a:off x="5507159" y="2773819"/>
            <a:ext cx="0" cy="71493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7" id="27"/>
          <p:cNvSpPr/>
          <p:nvPr/>
        </p:nvSpPr>
        <p:spPr>
          <a:xfrm>
            <a:off x="9124950" y="4786033"/>
            <a:ext cx="0" cy="71493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8" id="28"/>
          <p:cNvSpPr/>
          <p:nvPr/>
        </p:nvSpPr>
        <p:spPr>
          <a:xfrm>
            <a:off x="2276166" y="4786033"/>
            <a:ext cx="0" cy="71493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9" id="29"/>
          <p:cNvSpPr/>
          <p:nvPr/>
        </p:nvSpPr>
        <p:spPr>
          <a:xfrm>
            <a:off x="5507159" y="2773819"/>
            <a:ext cx="8189082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 flipV="true">
            <a:off x="2276166" y="4786033"/>
            <a:ext cx="6867834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1" id="31"/>
          <p:cNvSpPr/>
          <p:nvPr/>
        </p:nvSpPr>
        <p:spPr>
          <a:xfrm flipV="true">
            <a:off x="9144000" y="2176436"/>
            <a:ext cx="0" cy="597383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2" id="32"/>
          <p:cNvSpPr/>
          <p:nvPr/>
        </p:nvSpPr>
        <p:spPr>
          <a:xfrm flipV="true">
            <a:off x="5507159" y="4079434"/>
            <a:ext cx="0" cy="66849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3" id="33"/>
          <p:cNvGrpSpPr/>
          <p:nvPr/>
        </p:nvGrpSpPr>
        <p:grpSpPr>
          <a:xfrm rot="0">
            <a:off x="1009650" y="6995973"/>
            <a:ext cx="2533033" cy="789940"/>
            <a:chOff x="0" y="0"/>
            <a:chExt cx="667136" cy="20805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67136" cy="208050"/>
            </a:xfrm>
            <a:custGeom>
              <a:avLst/>
              <a:gdLst/>
              <a:ahLst/>
              <a:cxnLst/>
              <a:rect r="r" b="b" t="t" l="l"/>
              <a:pathLst>
                <a:path h="208050" w="667136">
                  <a:moveTo>
                    <a:pt x="0" y="0"/>
                  </a:moveTo>
                  <a:lnTo>
                    <a:pt x="667136" y="0"/>
                  </a:lnTo>
                  <a:lnTo>
                    <a:pt x="667136" y="208050"/>
                  </a:lnTo>
                  <a:lnTo>
                    <a:pt x="0" y="208050"/>
                  </a:lnTo>
                  <a:close/>
                </a:path>
              </a:pathLst>
            </a:custGeom>
            <a:solidFill>
              <a:srgbClr val="FAE4CE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-28575"/>
              <a:ext cx="667136" cy="236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Espacio suficiente para las piernas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7889833" y="6995973"/>
            <a:ext cx="2470234" cy="789940"/>
            <a:chOff x="0" y="0"/>
            <a:chExt cx="650597" cy="20805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50597" cy="208050"/>
            </a:xfrm>
            <a:custGeom>
              <a:avLst/>
              <a:gdLst/>
              <a:ahLst/>
              <a:cxnLst/>
              <a:rect r="r" b="b" t="t" l="l"/>
              <a:pathLst>
                <a:path h="208050" w="650597">
                  <a:moveTo>
                    <a:pt x="0" y="0"/>
                  </a:moveTo>
                  <a:lnTo>
                    <a:pt x="650597" y="0"/>
                  </a:lnTo>
                  <a:lnTo>
                    <a:pt x="650597" y="208050"/>
                  </a:lnTo>
                  <a:lnTo>
                    <a:pt x="0" y="208050"/>
                  </a:lnTo>
                  <a:close/>
                </a:path>
              </a:pathLst>
            </a:custGeom>
            <a:solidFill>
              <a:srgbClr val="FD373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28575"/>
              <a:ext cx="650597" cy="236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Espacio insuficiente para las piernas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3838921" y="8309717"/>
            <a:ext cx="2470234" cy="789940"/>
            <a:chOff x="0" y="0"/>
            <a:chExt cx="650597" cy="20805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50597" cy="208050"/>
            </a:xfrm>
            <a:custGeom>
              <a:avLst/>
              <a:gdLst/>
              <a:ahLst/>
              <a:cxnLst/>
              <a:rect r="r" b="b" t="t" l="l"/>
              <a:pathLst>
                <a:path h="208050" w="650597">
                  <a:moveTo>
                    <a:pt x="0" y="0"/>
                  </a:moveTo>
                  <a:lnTo>
                    <a:pt x="650597" y="0"/>
                  </a:lnTo>
                  <a:lnTo>
                    <a:pt x="650597" y="208050"/>
                  </a:lnTo>
                  <a:lnTo>
                    <a:pt x="0" y="208050"/>
                  </a:lnTo>
                  <a:close/>
                </a:path>
              </a:pathLst>
            </a:custGeom>
            <a:solidFill>
              <a:srgbClr val="FD373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0" y="-28575"/>
              <a:ext cx="650597" cy="236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Requisitos especiales para la altura de trabajo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652433" y="9381510"/>
            <a:ext cx="1285566" cy="789940"/>
            <a:chOff x="0" y="0"/>
            <a:chExt cx="338585" cy="20805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338585" cy="208050"/>
            </a:xfrm>
            <a:custGeom>
              <a:avLst/>
              <a:gdLst/>
              <a:ahLst/>
              <a:cxnLst/>
              <a:rect r="r" b="b" t="t" l="l"/>
              <a:pathLst>
                <a:path h="208050" w="338585">
                  <a:moveTo>
                    <a:pt x="0" y="0"/>
                  </a:moveTo>
                  <a:lnTo>
                    <a:pt x="338585" y="0"/>
                  </a:lnTo>
                  <a:lnTo>
                    <a:pt x="338585" y="208050"/>
                  </a:lnTo>
                  <a:lnTo>
                    <a:pt x="0" y="208050"/>
                  </a:lnTo>
                  <a:close/>
                </a:path>
              </a:pathLst>
            </a:custGeom>
            <a:solidFill>
              <a:srgbClr val="FAE4CE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4" id="44"/>
            <p:cNvSpPr txBox="true"/>
            <p:nvPr/>
          </p:nvSpPr>
          <p:spPr>
            <a:xfrm>
              <a:off x="0" y="-28575"/>
              <a:ext cx="338585" cy="236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Sentado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4584392" y="9442557"/>
            <a:ext cx="1285566" cy="789940"/>
            <a:chOff x="0" y="0"/>
            <a:chExt cx="338585" cy="20805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338585" cy="208050"/>
            </a:xfrm>
            <a:custGeom>
              <a:avLst/>
              <a:gdLst/>
              <a:ahLst/>
              <a:cxnLst/>
              <a:rect r="r" b="b" t="t" l="l"/>
              <a:pathLst>
                <a:path h="208050" w="338585">
                  <a:moveTo>
                    <a:pt x="0" y="0"/>
                  </a:moveTo>
                  <a:lnTo>
                    <a:pt x="338585" y="0"/>
                  </a:lnTo>
                  <a:lnTo>
                    <a:pt x="338585" y="208050"/>
                  </a:lnTo>
                  <a:lnTo>
                    <a:pt x="0" y="208050"/>
                  </a:lnTo>
                  <a:close/>
                </a:path>
              </a:pathLst>
            </a:custGeom>
            <a:solidFill>
              <a:srgbClr val="FAE4CE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7" id="47"/>
            <p:cNvSpPr txBox="true"/>
            <p:nvPr/>
          </p:nvSpPr>
          <p:spPr>
            <a:xfrm>
              <a:off x="0" y="-28575"/>
              <a:ext cx="338585" cy="236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Sentado en alto</a:t>
              </a: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8390664" y="9381510"/>
            <a:ext cx="1506672" cy="789940"/>
            <a:chOff x="0" y="0"/>
            <a:chExt cx="396819" cy="20805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396819" cy="208050"/>
            </a:xfrm>
            <a:custGeom>
              <a:avLst/>
              <a:gdLst/>
              <a:ahLst/>
              <a:cxnLst/>
              <a:rect r="r" b="b" t="t" l="l"/>
              <a:pathLst>
                <a:path h="208050" w="396819">
                  <a:moveTo>
                    <a:pt x="0" y="0"/>
                  </a:moveTo>
                  <a:lnTo>
                    <a:pt x="396819" y="0"/>
                  </a:lnTo>
                  <a:lnTo>
                    <a:pt x="396819" y="208050"/>
                  </a:lnTo>
                  <a:lnTo>
                    <a:pt x="0" y="208050"/>
                  </a:lnTo>
                  <a:close/>
                </a:path>
              </a:pathLst>
            </a:custGeom>
            <a:solidFill>
              <a:srgbClr val="FAE4CE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0" id="50"/>
            <p:cNvSpPr txBox="true"/>
            <p:nvPr/>
          </p:nvSpPr>
          <p:spPr>
            <a:xfrm>
              <a:off x="0" y="-28575"/>
              <a:ext cx="396819" cy="236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De pie con apoyo</a:t>
              </a: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12961955" y="9381510"/>
            <a:ext cx="1506672" cy="789940"/>
            <a:chOff x="0" y="0"/>
            <a:chExt cx="396819" cy="20805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396819" cy="208050"/>
            </a:xfrm>
            <a:custGeom>
              <a:avLst/>
              <a:gdLst/>
              <a:ahLst/>
              <a:cxnLst/>
              <a:rect r="r" b="b" t="t" l="l"/>
              <a:pathLst>
                <a:path h="208050" w="396819">
                  <a:moveTo>
                    <a:pt x="0" y="0"/>
                  </a:moveTo>
                  <a:lnTo>
                    <a:pt x="396819" y="0"/>
                  </a:lnTo>
                  <a:lnTo>
                    <a:pt x="396819" y="208050"/>
                  </a:lnTo>
                  <a:lnTo>
                    <a:pt x="0" y="208050"/>
                  </a:lnTo>
                  <a:close/>
                </a:path>
              </a:pathLst>
            </a:custGeom>
            <a:solidFill>
              <a:srgbClr val="FAE4CE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3" id="53"/>
            <p:cNvSpPr txBox="true"/>
            <p:nvPr/>
          </p:nvSpPr>
          <p:spPr>
            <a:xfrm>
              <a:off x="0" y="-28575"/>
              <a:ext cx="396819" cy="236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De pie</a:t>
              </a:r>
            </a:p>
          </p:txBody>
        </p:sp>
      </p:grpSp>
      <p:sp>
        <p:nvSpPr>
          <p:cNvPr name="AutoShape 54" id="54"/>
          <p:cNvSpPr/>
          <p:nvPr/>
        </p:nvSpPr>
        <p:spPr>
          <a:xfrm flipH="true">
            <a:off x="13696241" y="4441141"/>
            <a:ext cx="110613" cy="494036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55" id="55"/>
          <p:cNvSpPr/>
          <p:nvPr/>
        </p:nvSpPr>
        <p:spPr>
          <a:xfrm>
            <a:off x="10696806" y="5867885"/>
            <a:ext cx="3018485" cy="66368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6" id="56"/>
          <p:cNvSpPr/>
          <p:nvPr/>
        </p:nvSpPr>
        <p:spPr>
          <a:xfrm>
            <a:off x="2257116" y="6281038"/>
            <a:ext cx="0" cy="71493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57" id="57"/>
          <p:cNvSpPr/>
          <p:nvPr/>
        </p:nvSpPr>
        <p:spPr>
          <a:xfrm>
            <a:off x="2295216" y="6691173"/>
            <a:ext cx="6829734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8" id="58"/>
          <p:cNvSpPr/>
          <p:nvPr/>
        </p:nvSpPr>
        <p:spPr>
          <a:xfrm flipH="true">
            <a:off x="9124950" y="6691173"/>
            <a:ext cx="0" cy="30480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59" id="59"/>
          <p:cNvSpPr/>
          <p:nvPr/>
        </p:nvSpPr>
        <p:spPr>
          <a:xfrm flipH="true">
            <a:off x="2276166" y="7710348"/>
            <a:ext cx="0" cy="159984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60" id="60"/>
          <p:cNvSpPr/>
          <p:nvPr/>
        </p:nvSpPr>
        <p:spPr>
          <a:xfrm>
            <a:off x="2295216" y="8090713"/>
            <a:ext cx="2970059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1" id="61"/>
          <p:cNvSpPr/>
          <p:nvPr/>
        </p:nvSpPr>
        <p:spPr>
          <a:xfrm flipH="true">
            <a:off x="5246225" y="8090713"/>
            <a:ext cx="19050" cy="21900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62" id="62"/>
          <p:cNvSpPr/>
          <p:nvPr/>
        </p:nvSpPr>
        <p:spPr>
          <a:xfrm flipH="true">
            <a:off x="5227175" y="9137757"/>
            <a:ext cx="0" cy="30480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63" id="63"/>
          <p:cNvSpPr/>
          <p:nvPr/>
        </p:nvSpPr>
        <p:spPr>
          <a:xfrm flipH="true">
            <a:off x="9080705" y="7785913"/>
            <a:ext cx="44245" cy="135184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64" id="64"/>
          <p:cNvSpPr txBox="true"/>
          <p:nvPr/>
        </p:nvSpPr>
        <p:spPr>
          <a:xfrm rot="0">
            <a:off x="2299845" y="7795438"/>
            <a:ext cx="3003590" cy="240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¿Condiciones especiales del trabajo?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2299845" y="6393359"/>
            <a:ext cx="2146578" cy="240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¿Espacio para las piernas?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7168195" y="2504580"/>
            <a:ext cx="1443276" cy="240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¿Tipo de Trabajo?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2865645" y="4240569"/>
            <a:ext cx="1946553" cy="488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¿Demandas de Fuerza?</a:t>
            </a:r>
          </a:p>
          <a:p>
            <a:pPr algn="ctr" marL="0" indent="0" lvl="0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¿Manipulación manual?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8C8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11564" y="0"/>
            <a:ext cx="2176436" cy="2176436"/>
          </a:xfrm>
          <a:custGeom>
            <a:avLst/>
            <a:gdLst/>
            <a:ahLst/>
            <a:cxnLst/>
            <a:rect r="r" b="b" t="t" l="l"/>
            <a:pathLst>
              <a:path h="2176436" w="2176436">
                <a:moveTo>
                  <a:pt x="0" y="0"/>
                </a:moveTo>
                <a:lnTo>
                  <a:pt x="2176436" y="0"/>
                </a:lnTo>
                <a:lnTo>
                  <a:pt x="2176436" y="2176436"/>
                </a:lnTo>
                <a:lnTo>
                  <a:pt x="0" y="217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7417" y="199105"/>
            <a:ext cx="6806723" cy="1666096"/>
            <a:chOff x="0" y="0"/>
            <a:chExt cx="1792717" cy="43880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92717" cy="438807"/>
            </a:xfrm>
            <a:custGeom>
              <a:avLst/>
              <a:gdLst/>
              <a:ahLst/>
              <a:cxnLst/>
              <a:rect r="r" b="b" t="t" l="l"/>
              <a:pathLst>
                <a:path h="438807" w="1792717">
                  <a:moveTo>
                    <a:pt x="0" y="0"/>
                  </a:moveTo>
                  <a:lnTo>
                    <a:pt x="1792717" y="0"/>
                  </a:lnTo>
                  <a:lnTo>
                    <a:pt x="1792717" y="438807"/>
                  </a:lnTo>
                  <a:lnTo>
                    <a:pt x="0" y="438807"/>
                  </a:lnTo>
                  <a:close/>
                </a:path>
              </a:pathLst>
            </a:custGeom>
            <a:solidFill>
              <a:srgbClr val="51E7F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792717" cy="476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158877" y="4058671"/>
            <a:ext cx="3610401" cy="2662671"/>
          </a:xfrm>
          <a:custGeom>
            <a:avLst/>
            <a:gdLst/>
            <a:ahLst/>
            <a:cxnLst/>
            <a:rect r="r" b="b" t="t" l="l"/>
            <a:pathLst>
              <a:path h="2662671" w="3610401">
                <a:moveTo>
                  <a:pt x="0" y="0"/>
                </a:moveTo>
                <a:lnTo>
                  <a:pt x="3610401" y="0"/>
                </a:lnTo>
                <a:lnTo>
                  <a:pt x="3610401" y="2662671"/>
                </a:lnTo>
                <a:lnTo>
                  <a:pt x="0" y="2662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079364" y="904117"/>
            <a:ext cx="2317023" cy="2123440"/>
            <a:chOff x="0" y="0"/>
            <a:chExt cx="872849" cy="79992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72849" cy="799924"/>
            </a:xfrm>
            <a:custGeom>
              <a:avLst/>
              <a:gdLst/>
              <a:ahLst/>
              <a:cxnLst/>
              <a:rect r="r" b="b" t="t" l="l"/>
              <a:pathLst>
                <a:path h="799924" w="872849">
                  <a:moveTo>
                    <a:pt x="436425" y="0"/>
                  </a:moveTo>
                  <a:cubicBezTo>
                    <a:pt x="195394" y="0"/>
                    <a:pt x="0" y="179069"/>
                    <a:pt x="0" y="399962"/>
                  </a:cubicBezTo>
                  <a:cubicBezTo>
                    <a:pt x="0" y="620855"/>
                    <a:pt x="195394" y="799924"/>
                    <a:pt x="436425" y="799924"/>
                  </a:cubicBezTo>
                  <a:cubicBezTo>
                    <a:pt x="677455" y="799924"/>
                    <a:pt x="872849" y="620855"/>
                    <a:pt x="872849" y="399962"/>
                  </a:cubicBezTo>
                  <a:cubicBezTo>
                    <a:pt x="872849" y="179069"/>
                    <a:pt x="677455" y="0"/>
                    <a:pt x="436425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81830" y="46418"/>
              <a:ext cx="709190" cy="678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Evitar tareas que provoquen flexión y torsión del cuerpo 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561754" y="1865200"/>
            <a:ext cx="2317023" cy="2123440"/>
            <a:chOff x="0" y="0"/>
            <a:chExt cx="1053078" cy="96509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53078" cy="965095"/>
            </a:xfrm>
            <a:custGeom>
              <a:avLst/>
              <a:gdLst/>
              <a:ahLst/>
              <a:cxnLst/>
              <a:rect r="r" b="b" t="t" l="l"/>
              <a:pathLst>
                <a:path h="965095" w="1053078">
                  <a:moveTo>
                    <a:pt x="526539" y="0"/>
                  </a:moveTo>
                  <a:cubicBezTo>
                    <a:pt x="235740" y="0"/>
                    <a:pt x="0" y="216044"/>
                    <a:pt x="0" y="482548"/>
                  </a:cubicBezTo>
                  <a:cubicBezTo>
                    <a:pt x="0" y="749051"/>
                    <a:pt x="235740" y="965095"/>
                    <a:pt x="526539" y="965095"/>
                  </a:cubicBezTo>
                  <a:cubicBezTo>
                    <a:pt x="817338" y="965095"/>
                    <a:pt x="1053078" y="749051"/>
                    <a:pt x="1053078" y="482548"/>
                  </a:cubicBezTo>
                  <a:cubicBezTo>
                    <a:pt x="1053078" y="216044"/>
                    <a:pt x="817338" y="0"/>
                    <a:pt x="526539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98726" y="61903"/>
              <a:ext cx="855626" cy="812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El plano del trabajo debe tener la altura características compatible al tipo de actividad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461759" y="3835234"/>
            <a:ext cx="2649805" cy="2486856"/>
            <a:chOff x="0" y="0"/>
            <a:chExt cx="1204326" cy="113026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04326" cy="1130266"/>
            </a:xfrm>
            <a:custGeom>
              <a:avLst/>
              <a:gdLst/>
              <a:ahLst/>
              <a:cxnLst/>
              <a:rect r="r" b="b" t="t" l="l"/>
              <a:pathLst>
                <a:path h="1130266" w="1204326">
                  <a:moveTo>
                    <a:pt x="602163" y="0"/>
                  </a:moveTo>
                  <a:cubicBezTo>
                    <a:pt x="269598" y="0"/>
                    <a:pt x="0" y="253019"/>
                    <a:pt x="0" y="565133"/>
                  </a:cubicBezTo>
                  <a:cubicBezTo>
                    <a:pt x="0" y="877247"/>
                    <a:pt x="269598" y="1130266"/>
                    <a:pt x="602163" y="1130266"/>
                  </a:cubicBezTo>
                  <a:cubicBezTo>
                    <a:pt x="934729" y="1130266"/>
                    <a:pt x="1204326" y="877247"/>
                    <a:pt x="1204326" y="565133"/>
                  </a:cubicBezTo>
                  <a:cubicBezTo>
                    <a:pt x="1204326" y="253019"/>
                    <a:pt x="934729" y="0"/>
                    <a:pt x="602163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12906" y="77387"/>
              <a:ext cx="978515" cy="9469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El Puesto de trabajo deberá tener las dimensiones adecuadas para el posicionamiento y el libre movimiento de segmentos corporales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767353" y="6322090"/>
            <a:ext cx="2472824" cy="2123440"/>
            <a:chOff x="0" y="0"/>
            <a:chExt cx="1123889" cy="96509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23889" cy="965095"/>
            </a:xfrm>
            <a:custGeom>
              <a:avLst/>
              <a:gdLst/>
              <a:ahLst/>
              <a:cxnLst/>
              <a:rect r="r" b="b" t="t" l="l"/>
              <a:pathLst>
                <a:path h="965095" w="1123889">
                  <a:moveTo>
                    <a:pt x="561944" y="0"/>
                  </a:moveTo>
                  <a:cubicBezTo>
                    <a:pt x="251591" y="0"/>
                    <a:pt x="0" y="216044"/>
                    <a:pt x="0" y="482548"/>
                  </a:cubicBezTo>
                  <a:cubicBezTo>
                    <a:pt x="0" y="749051"/>
                    <a:pt x="251591" y="965095"/>
                    <a:pt x="561944" y="965095"/>
                  </a:cubicBezTo>
                  <a:cubicBezTo>
                    <a:pt x="872298" y="965095"/>
                    <a:pt x="1123889" y="749051"/>
                    <a:pt x="1123889" y="482548"/>
                  </a:cubicBezTo>
                  <a:cubicBezTo>
                    <a:pt x="1123889" y="216044"/>
                    <a:pt x="872298" y="0"/>
                    <a:pt x="561944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05365" y="61903"/>
              <a:ext cx="913160" cy="812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Tareas de manipulación de cargas se deben hacer preferentemente en superficies estables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929320" y="7673922"/>
            <a:ext cx="2272083" cy="2123440"/>
            <a:chOff x="0" y="0"/>
            <a:chExt cx="1032653" cy="96509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32653" cy="965095"/>
            </a:xfrm>
            <a:custGeom>
              <a:avLst/>
              <a:gdLst/>
              <a:ahLst/>
              <a:cxnLst/>
              <a:rect r="r" b="b" t="t" l="l"/>
              <a:pathLst>
                <a:path h="965095" w="1032653">
                  <a:moveTo>
                    <a:pt x="516326" y="0"/>
                  </a:moveTo>
                  <a:cubicBezTo>
                    <a:pt x="231167" y="0"/>
                    <a:pt x="0" y="216044"/>
                    <a:pt x="0" y="482548"/>
                  </a:cubicBezTo>
                  <a:cubicBezTo>
                    <a:pt x="0" y="749051"/>
                    <a:pt x="231167" y="965095"/>
                    <a:pt x="516326" y="965095"/>
                  </a:cubicBezTo>
                  <a:cubicBezTo>
                    <a:pt x="801486" y="965095"/>
                    <a:pt x="1032653" y="749051"/>
                    <a:pt x="1032653" y="482548"/>
                  </a:cubicBezTo>
                  <a:cubicBezTo>
                    <a:pt x="1032653" y="216044"/>
                    <a:pt x="801486" y="0"/>
                    <a:pt x="516326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96811" y="61903"/>
              <a:ext cx="839030" cy="812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Las Tareas no deberán realizarse por encima del hombro ni por debajo de las rodillas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8158877" y="7626217"/>
            <a:ext cx="2603485" cy="2486856"/>
            <a:chOff x="0" y="0"/>
            <a:chExt cx="1183274" cy="113026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83274" cy="1130266"/>
            </a:xfrm>
            <a:custGeom>
              <a:avLst/>
              <a:gdLst/>
              <a:ahLst/>
              <a:cxnLst/>
              <a:rect r="r" b="b" t="t" l="l"/>
              <a:pathLst>
                <a:path h="1130266" w="1183274">
                  <a:moveTo>
                    <a:pt x="591637" y="0"/>
                  </a:moveTo>
                  <a:cubicBezTo>
                    <a:pt x="264885" y="0"/>
                    <a:pt x="0" y="253019"/>
                    <a:pt x="0" y="565133"/>
                  </a:cubicBezTo>
                  <a:cubicBezTo>
                    <a:pt x="0" y="877247"/>
                    <a:pt x="264885" y="1130266"/>
                    <a:pt x="591637" y="1130266"/>
                  </a:cubicBezTo>
                  <a:cubicBezTo>
                    <a:pt x="918389" y="1130266"/>
                    <a:pt x="1183274" y="877247"/>
                    <a:pt x="1183274" y="565133"/>
                  </a:cubicBezTo>
                  <a:cubicBezTo>
                    <a:pt x="1183274" y="253019"/>
                    <a:pt x="918389" y="0"/>
                    <a:pt x="591637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10932" y="77387"/>
              <a:ext cx="961410" cy="9469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Los comandos manuales deberán ofrecer buenas condiciones de seguridad, manipulación y agarre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5750498" y="6746205"/>
            <a:ext cx="2408380" cy="2123440"/>
            <a:chOff x="0" y="0"/>
            <a:chExt cx="1094599" cy="96509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94599" cy="965095"/>
            </a:xfrm>
            <a:custGeom>
              <a:avLst/>
              <a:gdLst/>
              <a:ahLst/>
              <a:cxnLst/>
              <a:rect r="r" b="b" t="t" l="l"/>
              <a:pathLst>
                <a:path h="965095" w="1094599">
                  <a:moveTo>
                    <a:pt x="547300" y="0"/>
                  </a:moveTo>
                  <a:cubicBezTo>
                    <a:pt x="245034" y="0"/>
                    <a:pt x="0" y="216044"/>
                    <a:pt x="0" y="482548"/>
                  </a:cubicBezTo>
                  <a:cubicBezTo>
                    <a:pt x="0" y="749051"/>
                    <a:pt x="245034" y="965095"/>
                    <a:pt x="547300" y="965095"/>
                  </a:cubicBezTo>
                  <a:cubicBezTo>
                    <a:pt x="849565" y="965095"/>
                    <a:pt x="1094599" y="749051"/>
                    <a:pt x="1094599" y="482548"/>
                  </a:cubicBezTo>
                  <a:cubicBezTo>
                    <a:pt x="1094599" y="216044"/>
                    <a:pt x="849565" y="0"/>
                    <a:pt x="547300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102619" y="61903"/>
              <a:ext cx="889362" cy="812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Los pedales y otros controles para utilizar los pies deben tener buena ubicación y de fácil acceso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5196856" y="4986180"/>
            <a:ext cx="2109719" cy="1760025"/>
            <a:chOff x="0" y="0"/>
            <a:chExt cx="958859" cy="79992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958859" cy="799924"/>
            </a:xfrm>
            <a:custGeom>
              <a:avLst/>
              <a:gdLst/>
              <a:ahLst/>
              <a:cxnLst/>
              <a:rect r="r" b="b" t="t" l="l"/>
              <a:pathLst>
                <a:path h="799924" w="958859">
                  <a:moveTo>
                    <a:pt x="479430" y="0"/>
                  </a:moveTo>
                  <a:cubicBezTo>
                    <a:pt x="214648" y="0"/>
                    <a:pt x="0" y="179069"/>
                    <a:pt x="0" y="399962"/>
                  </a:cubicBezTo>
                  <a:cubicBezTo>
                    <a:pt x="0" y="620855"/>
                    <a:pt x="214648" y="799924"/>
                    <a:pt x="479430" y="799924"/>
                  </a:cubicBezTo>
                  <a:cubicBezTo>
                    <a:pt x="744211" y="799924"/>
                    <a:pt x="958859" y="620855"/>
                    <a:pt x="958859" y="399962"/>
                  </a:cubicBezTo>
                  <a:cubicBezTo>
                    <a:pt x="958859" y="179069"/>
                    <a:pt x="744211" y="0"/>
                    <a:pt x="479430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89893" y="46418"/>
              <a:ext cx="779073" cy="678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El calzado debe constituir un soporte adecuado a los pies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5196856" y="2773514"/>
            <a:ext cx="2510003" cy="2123440"/>
            <a:chOff x="0" y="0"/>
            <a:chExt cx="1140786" cy="965095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140786" cy="965095"/>
            </a:xfrm>
            <a:custGeom>
              <a:avLst/>
              <a:gdLst/>
              <a:ahLst/>
              <a:cxnLst/>
              <a:rect r="r" b="b" t="t" l="l"/>
              <a:pathLst>
                <a:path h="965095" w="1140786">
                  <a:moveTo>
                    <a:pt x="570393" y="0"/>
                  </a:moveTo>
                  <a:cubicBezTo>
                    <a:pt x="255374" y="0"/>
                    <a:pt x="0" y="216044"/>
                    <a:pt x="0" y="482548"/>
                  </a:cubicBezTo>
                  <a:cubicBezTo>
                    <a:pt x="0" y="749051"/>
                    <a:pt x="255374" y="965095"/>
                    <a:pt x="570393" y="965095"/>
                  </a:cubicBezTo>
                  <a:cubicBezTo>
                    <a:pt x="885413" y="965095"/>
                    <a:pt x="1140786" y="749051"/>
                    <a:pt x="1140786" y="482548"/>
                  </a:cubicBezTo>
                  <a:cubicBezTo>
                    <a:pt x="1140786" y="216044"/>
                    <a:pt x="885413" y="0"/>
                    <a:pt x="570393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106949" y="61903"/>
              <a:ext cx="926889" cy="812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Las actividades en las se realicen de pie, se debe poner asientos para descansar durante las pausas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7247905" y="1088218"/>
            <a:ext cx="2716173" cy="2486856"/>
            <a:chOff x="0" y="0"/>
            <a:chExt cx="1234490" cy="1130266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234490" cy="1130266"/>
            </a:xfrm>
            <a:custGeom>
              <a:avLst/>
              <a:gdLst/>
              <a:ahLst/>
              <a:cxnLst/>
              <a:rect r="r" b="b" t="t" l="l"/>
              <a:pathLst>
                <a:path h="1130266" w="1234490">
                  <a:moveTo>
                    <a:pt x="617245" y="0"/>
                  </a:moveTo>
                  <a:cubicBezTo>
                    <a:pt x="276350" y="0"/>
                    <a:pt x="0" y="253019"/>
                    <a:pt x="0" y="565133"/>
                  </a:cubicBezTo>
                  <a:cubicBezTo>
                    <a:pt x="0" y="877247"/>
                    <a:pt x="276350" y="1130266"/>
                    <a:pt x="617245" y="1130266"/>
                  </a:cubicBezTo>
                  <a:cubicBezTo>
                    <a:pt x="958140" y="1130266"/>
                    <a:pt x="1234490" y="877247"/>
                    <a:pt x="1234490" y="565133"/>
                  </a:cubicBezTo>
                  <a:cubicBezTo>
                    <a:pt x="1234490" y="253019"/>
                    <a:pt x="958140" y="0"/>
                    <a:pt x="617245" y="0"/>
                  </a:cubicBezTo>
                  <a:close/>
                </a:path>
              </a:pathLst>
            </a:custGeom>
            <a:solidFill>
              <a:srgbClr val="FFE923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115733" y="77387"/>
              <a:ext cx="1003023" cy="9469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Anantason Condensed"/>
                  <a:ea typeface="Anantason Condensed"/>
                  <a:cs typeface="Anantason Condensed"/>
                  <a:sym typeface="Anantason Condensed"/>
                </a:rPr>
                <a:t>Los empleados deben recibir una formación e información adecuada en cuanto a las tecnicas de posicionamiento postural</a:t>
              </a: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581450" y="5866192"/>
            <a:ext cx="2555298" cy="3992567"/>
          </a:xfrm>
          <a:custGeom>
            <a:avLst/>
            <a:gdLst/>
            <a:ahLst/>
            <a:cxnLst/>
            <a:rect r="r" b="b" t="t" l="l"/>
            <a:pathLst>
              <a:path h="3992567" w="2555298">
                <a:moveTo>
                  <a:pt x="0" y="0"/>
                </a:moveTo>
                <a:lnTo>
                  <a:pt x="2555298" y="0"/>
                </a:lnTo>
                <a:lnTo>
                  <a:pt x="2555298" y="3992567"/>
                </a:lnTo>
                <a:lnTo>
                  <a:pt x="0" y="3992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706" t="-3740" r="-40384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237417" y="491366"/>
            <a:ext cx="680672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TITULO IV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237417" y="888570"/>
            <a:ext cx="6806723" cy="97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POSICIONAMIENTO POSTURAL EN LOS PUESTOS DE TRABAJO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986556" y="195458"/>
            <a:ext cx="3592038" cy="521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40"/>
              </a:lnSpc>
              <a:spcBef>
                <a:spcPct val="0"/>
              </a:spcBef>
            </a:pPr>
            <a:r>
              <a:rPr lang="en-US" b="true" sz="3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Trabajos de Pie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DAGs6ytgrT4</dc:identifier>
  <dcterms:modified xsi:type="dcterms:W3CDTF">2011-08-01T06:04:30Z</dcterms:modified>
  <cp:revision>1</cp:revision>
  <dc:title>CURSO ERGONOMIA LABORAL</dc:title>
</cp:coreProperties>
</file>